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61" r:id="rId2"/>
    <p:sldId id="265" r:id="rId3"/>
    <p:sldId id="257" r:id="rId4"/>
    <p:sldId id="256" r:id="rId5"/>
    <p:sldId id="287" r:id="rId6"/>
    <p:sldId id="258" r:id="rId7"/>
    <p:sldId id="260" r:id="rId8"/>
    <p:sldId id="262" r:id="rId9"/>
    <p:sldId id="263" r:id="rId10"/>
    <p:sldId id="266" r:id="rId11"/>
    <p:sldId id="267" r:id="rId12"/>
    <p:sldId id="284" r:id="rId13"/>
    <p:sldId id="285" r:id="rId14"/>
    <p:sldId id="264" r:id="rId15"/>
    <p:sldId id="280" r:id="rId16"/>
    <p:sldId id="281" r:id="rId17"/>
    <p:sldId id="282" r:id="rId18"/>
    <p:sldId id="283" r:id="rId19"/>
    <p:sldId id="286" r:id="rId20"/>
    <p:sldId id="268" r:id="rId21"/>
    <p:sldId id="269" r:id="rId22"/>
    <p:sldId id="270" r:id="rId23"/>
    <p:sldId id="276" r:id="rId24"/>
    <p:sldId id="275" r:id="rId25"/>
    <p:sldId id="273" r:id="rId26"/>
    <p:sldId id="278" r:id="rId27"/>
    <p:sldId id="277" r:id="rId28"/>
    <p:sldId id="274" r:id="rId29"/>
  </p:sldIdLst>
  <p:sldSz cx="9144000" cy="6858000" type="screen4x3"/>
  <p:notesSz cx="7099300"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14000A"/>
    <a:srgbClr val="36001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108" d="100"/>
          <a:sy n="108" d="100"/>
        </p:scale>
        <p:origin x="170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2F347918-DFF2-4530-BA0D-22ED341026EA}" type="datetimeFigureOut">
              <a:rPr kumimoji="1" lang="ja-JP" altLang="en-US" smtClean="0"/>
              <a:t>2024/7/31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769DD25-F049-484D-965D-7F7D7E8420BD}" type="slidenum">
              <a:rPr kumimoji="1" lang="ja-JP" altLang="en-US" smtClean="0"/>
              <a:t>‹#›</a:t>
            </a:fld>
            <a:endParaRPr kumimoji="1" lang="ja-JP" altLang="en-US"/>
          </a:p>
        </p:txBody>
      </p:sp>
    </p:spTree>
    <p:extLst>
      <p:ext uri="{BB962C8B-B14F-4D97-AF65-F5344CB8AC3E}">
        <p14:creationId xmlns:p14="http://schemas.microsoft.com/office/powerpoint/2010/main" val="15180335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F347918-DFF2-4530-BA0D-22ED341026EA}" type="datetimeFigureOut">
              <a:rPr kumimoji="1" lang="ja-JP" altLang="en-US" smtClean="0"/>
              <a:t>2024/7/31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769DD25-F049-484D-965D-7F7D7E8420BD}" type="slidenum">
              <a:rPr kumimoji="1" lang="ja-JP" altLang="en-US" smtClean="0"/>
              <a:t>‹#›</a:t>
            </a:fld>
            <a:endParaRPr kumimoji="1" lang="ja-JP" altLang="en-US"/>
          </a:p>
        </p:txBody>
      </p:sp>
    </p:spTree>
    <p:extLst>
      <p:ext uri="{BB962C8B-B14F-4D97-AF65-F5344CB8AC3E}">
        <p14:creationId xmlns:p14="http://schemas.microsoft.com/office/powerpoint/2010/main" val="3846079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F347918-DFF2-4530-BA0D-22ED341026EA}" type="datetimeFigureOut">
              <a:rPr kumimoji="1" lang="ja-JP" altLang="en-US" smtClean="0"/>
              <a:t>2024/7/31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769DD25-F049-484D-965D-7F7D7E8420BD}" type="slidenum">
              <a:rPr kumimoji="1" lang="ja-JP" altLang="en-US" smtClean="0"/>
              <a:t>‹#›</a:t>
            </a:fld>
            <a:endParaRPr kumimoji="1" lang="ja-JP" altLang="en-US"/>
          </a:p>
        </p:txBody>
      </p:sp>
    </p:spTree>
    <p:extLst>
      <p:ext uri="{BB962C8B-B14F-4D97-AF65-F5344CB8AC3E}">
        <p14:creationId xmlns:p14="http://schemas.microsoft.com/office/powerpoint/2010/main" val="480689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F347918-DFF2-4530-BA0D-22ED341026EA}" type="datetimeFigureOut">
              <a:rPr kumimoji="1" lang="ja-JP" altLang="en-US" smtClean="0"/>
              <a:t>2024/7/31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769DD25-F049-484D-965D-7F7D7E8420BD}" type="slidenum">
              <a:rPr kumimoji="1" lang="ja-JP" altLang="en-US" smtClean="0"/>
              <a:t>‹#›</a:t>
            </a:fld>
            <a:endParaRPr kumimoji="1" lang="ja-JP" altLang="en-US"/>
          </a:p>
        </p:txBody>
      </p:sp>
    </p:spTree>
    <p:extLst>
      <p:ext uri="{BB962C8B-B14F-4D97-AF65-F5344CB8AC3E}">
        <p14:creationId xmlns:p14="http://schemas.microsoft.com/office/powerpoint/2010/main" val="679450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F347918-DFF2-4530-BA0D-22ED341026EA}" type="datetimeFigureOut">
              <a:rPr kumimoji="1" lang="ja-JP" altLang="en-US" smtClean="0"/>
              <a:t>2024/7/31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769DD25-F049-484D-965D-7F7D7E8420BD}" type="slidenum">
              <a:rPr kumimoji="1" lang="ja-JP" altLang="en-US" smtClean="0"/>
              <a:t>‹#›</a:t>
            </a:fld>
            <a:endParaRPr kumimoji="1" lang="ja-JP" altLang="en-US"/>
          </a:p>
        </p:txBody>
      </p:sp>
    </p:spTree>
    <p:extLst>
      <p:ext uri="{BB962C8B-B14F-4D97-AF65-F5344CB8AC3E}">
        <p14:creationId xmlns:p14="http://schemas.microsoft.com/office/powerpoint/2010/main" val="75914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2F347918-DFF2-4530-BA0D-22ED341026EA}" type="datetimeFigureOut">
              <a:rPr kumimoji="1" lang="ja-JP" altLang="en-US" smtClean="0"/>
              <a:t>2024/7/31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769DD25-F049-484D-965D-7F7D7E8420BD}" type="slidenum">
              <a:rPr kumimoji="1" lang="ja-JP" altLang="en-US" smtClean="0"/>
              <a:t>‹#›</a:t>
            </a:fld>
            <a:endParaRPr kumimoji="1" lang="ja-JP" altLang="en-US"/>
          </a:p>
        </p:txBody>
      </p:sp>
    </p:spTree>
    <p:extLst>
      <p:ext uri="{BB962C8B-B14F-4D97-AF65-F5344CB8AC3E}">
        <p14:creationId xmlns:p14="http://schemas.microsoft.com/office/powerpoint/2010/main" val="1290327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F347918-DFF2-4530-BA0D-22ED341026EA}" type="datetimeFigureOut">
              <a:rPr kumimoji="1" lang="ja-JP" altLang="en-US" smtClean="0"/>
              <a:t>2024/7/31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769DD25-F049-484D-965D-7F7D7E8420BD}" type="slidenum">
              <a:rPr kumimoji="1" lang="ja-JP" altLang="en-US" smtClean="0"/>
              <a:t>‹#›</a:t>
            </a:fld>
            <a:endParaRPr kumimoji="1" lang="ja-JP" altLang="en-US"/>
          </a:p>
        </p:txBody>
      </p:sp>
    </p:spTree>
    <p:extLst>
      <p:ext uri="{BB962C8B-B14F-4D97-AF65-F5344CB8AC3E}">
        <p14:creationId xmlns:p14="http://schemas.microsoft.com/office/powerpoint/2010/main" val="1701367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2F347918-DFF2-4530-BA0D-22ED341026EA}" type="datetimeFigureOut">
              <a:rPr kumimoji="1" lang="ja-JP" altLang="en-US" smtClean="0"/>
              <a:t>2024/7/31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769DD25-F049-484D-965D-7F7D7E8420BD}" type="slidenum">
              <a:rPr kumimoji="1" lang="ja-JP" altLang="en-US" smtClean="0"/>
              <a:t>‹#›</a:t>
            </a:fld>
            <a:endParaRPr kumimoji="1" lang="ja-JP" altLang="en-US"/>
          </a:p>
        </p:txBody>
      </p:sp>
    </p:spTree>
    <p:extLst>
      <p:ext uri="{BB962C8B-B14F-4D97-AF65-F5344CB8AC3E}">
        <p14:creationId xmlns:p14="http://schemas.microsoft.com/office/powerpoint/2010/main" val="4236483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47918-DFF2-4530-BA0D-22ED341026EA}" type="datetimeFigureOut">
              <a:rPr kumimoji="1" lang="ja-JP" altLang="en-US" smtClean="0"/>
              <a:t>2024/7/31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769DD25-F049-484D-965D-7F7D7E8420BD}" type="slidenum">
              <a:rPr kumimoji="1" lang="ja-JP" altLang="en-US" smtClean="0"/>
              <a:t>‹#›</a:t>
            </a:fld>
            <a:endParaRPr kumimoji="1" lang="ja-JP" altLang="en-US"/>
          </a:p>
        </p:txBody>
      </p:sp>
    </p:spTree>
    <p:extLst>
      <p:ext uri="{BB962C8B-B14F-4D97-AF65-F5344CB8AC3E}">
        <p14:creationId xmlns:p14="http://schemas.microsoft.com/office/powerpoint/2010/main" val="1917250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F347918-DFF2-4530-BA0D-22ED341026EA}" type="datetimeFigureOut">
              <a:rPr kumimoji="1" lang="ja-JP" altLang="en-US" smtClean="0"/>
              <a:t>2024/7/31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769DD25-F049-484D-965D-7F7D7E8420BD}" type="slidenum">
              <a:rPr kumimoji="1" lang="ja-JP" altLang="en-US" smtClean="0"/>
              <a:t>‹#›</a:t>
            </a:fld>
            <a:endParaRPr kumimoji="1" lang="ja-JP" altLang="en-US"/>
          </a:p>
        </p:txBody>
      </p:sp>
    </p:spTree>
    <p:extLst>
      <p:ext uri="{BB962C8B-B14F-4D97-AF65-F5344CB8AC3E}">
        <p14:creationId xmlns:p14="http://schemas.microsoft.com/office/powerpoint/2010/main" val="3920332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F347918-DFF2-4530-BA0D-22ED341026EA}" type="datetimeFigureOut">
              <a:rPr kumimoji="1" lang="ja-JP" altLang="en-US" smtClean="0"/>
              <a:t>2024/7/31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769DD25-F049-484D-965D-7F7D7E8420BD}" type="slidenum">
              <a:rPr kumimoji="1" lang="ja-JP" altLang="en-US" smtClean="0"/>
              <a:t>‹#›</a:t>
            </a:fld>
            <a:endParaRPr kumimoji="1" lang="ja-JP" altLang="en-US"/>
          </a:p>
        </p:txBody>
      </p:sp>
    </p:spTree>
    <p:extLst>
      <p:ext uri="{BB962C8B-B14F-4D97-AF65-F5344CB8AC3E}">
        <p14:creationId xmlns:p14="http://schemas.microsoft.com/office/powerpoint/2010/main" val="282778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347918-DFF2-4530-BA0D-22ED341026EA}" type="datetimeFigureOut">
              <a:rPr kumimoji="1" lang="ja-JP" altLang="en-US" smtClean="0"/>
              <a:t>2024/7/31</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69DD25-F049-484D-965D-7F7D7E8420BD}" type="slidenum">
              <a:rPr kumimoji="1" lang="ja-JP" altLang="en-US" smtClean="0"/>
              <a:t>‹#›</a:t>
            </a:fld>
            <a:endParaRPr kumimoji="1" lang="ja-JP" altLang="en-US"/>
          </a:p>
        </p:txBody>
      </p:sp>
    </p:spTree>
    <p:extLst>
      <p:ext uri="{BB962C8B-B14F-4D97-AF65-F5344CB8AC3E}">
        <p14:creationId xmlns:p14="http://schemas.microsoft.com/office/powerpoint/2010/main" val="33131705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oleObject" Target="../embeddings/oleObject2.bin"/><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oleObject" Target="../embeddings/oleObject3.bin"/><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oleObject" Target="../embeddings/oleObject4.bin"/><Relationship Id="rId1" Type="http://schemas.openxmlformats.org/officeDocument/2006/relationships/slideLayout" Target="../slideLayouts/slideLayout1.xml"/><Relationship Id="rId4" Type="http://schemas.openxmlformats.org/officeDocument/2006/relationships/image" Target="../media/image24.jpg"/></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emf"/><Relationship Id="rId1" Type="http://schemas.openxmlformats.org/officeDocument/2006/relationships/slideLayout" Target="../slideLayouts/slideLayout1.xml"/><Relationship Id="rId4" Type="http://schemas.openxmlformats.org/officeDocument/2006/relationships/image" Target="../media/image27.jpg"/></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1.xml"/><Relationship Id="rId4" Type="http://schemas.openxmlformats.org/officeDocument/2006/relationships/image" Target="../media/image25.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2.emf"/><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0" y="1"/>
            <a:ext cx="9144000" cy="4310063"/>
          </a:xfrm>
          <a:prstGeom prst="rect">
            <a:avLst/>
          </a:prstGeom>
          <a:solidFill>
            <a:schemeClr val="accent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350" dirty="0"/>
          </a:p>
        </p:txBody>
      </p:sp>
      <p:sp>
        <p:nvSpPr>
          <p:cNvPr id="14338" name="テキスト ボックス 5"/>
          <p:cNvSpPr txBox="1">
            <a:spLocks noChangeArrowheads="1"/>
          </p:cNvSpPr>
          <p:nvPr/>
        </p:nvSpPr>
        <p:spPr bwMode="auto">
          <a:xfrm>
            <a:off x="0" y="2729783"/>
            <a:ext cx="9144000" cy="1323439"/>
          </a:xfrm>
          <a:prstGeom prst="rect">
            <a:avLst/>
          </a:prstGeom>
          <a:noFill/>
          <a:ln w="9525">
            <a:noFill/>
            <a:miter lim="800000"/>
            <a:headEnd/>
            <a:tailEnd/>
          </a:ln>
        </p:spPr>
        <p:txBody>
          <a:bodyPr>
            <a:spAutoFit/>
          </a:bodyPr>
          <a:lstStyle/>
          <a:p>
            <a:pPr algn="ctr"/>
            <a:r>
              <a:rPr lang="ja-JP" altLang="en-US" sz="4000" dirty="0">
                <a:solidFill>
                  <a:schemeClr val="bg1"/>
                </a:solidFill>
                <a:latin typeface="メイリオ" pitchFamily="50" charset="-128"/>
                <a:ea typeface="メイリオ" pitchFamily="50" charset="-128"/>
                <a:cs typeface="メイリオ" pitchFamily="50" charset="-128"/>
              </a:rPr>
              <a:t> 無線</a:t>
            </a:r>
            <a:r>
              <a:rPr lang="en-US" altLang="ja-JP" sz="4000" dirty="0">
                <a:solidFill>
                  <a:schemeClr val="bg1"/>
                </a:solidFill>
                <a:latin typeface="メイリオ" pitchFamily="50" charset="-128"/>
                <a:ea typeface="メイリオ" pitchFamily="50" charset="-128"/>
                <a:cs typeface="メイリオ" pitchFamily="50" charset="-128"/>
              </a:rPr>
              <a:t>LAN</a:t>
            </a:r>
            <a:r>
              <a:rPr lang="ja-JP" altLang="en-US" sz="4000" dirty="0">
                <a:solidFill>
                  <a:schemeClr val="bg1"/>
                </a:solidFill>
                <a:latin typeface="メイリオ" pitchFamily="50" charset="-128"/>
                <a:ea typeface="メイリオ" pitchFamily="50" charset="-128"/>
                <a:cs typeface="メイリオ" pitchFamily="50" charset="-128"/>
              </a:rPr>
              <a:t>設定バーコード印刷ツール</a:t>
            </a:r>
            <a:endParaRPr lang="en-US" altLang="ja-JP" sz="4000" dirty="0">
              <a:solidFill>
                <a:schemeClr val="bg1"/>
              </a:solidFill>
              <a:latin typeface="メイリオ" pitchFamily="50" charset="-128"/>
              <a:ea typeface="メイリオ" pitchFamily="50" charset="-128"/>
              <a:cs typeface="メイリオ" pitchFamily="50" charset="-128"/>
            </a:endParaRPr>
          </a:p>
          <a:p>
            <a:pPr algn="ctr"/>
            <a:r>
              <a:rPr lang="en-US" altLang="ja-JP" sz="4000" dirty="0">
                <a:solidFill>
                  <a:schemeClr val="bg1"/>
                </a:solidFill>
                <a:latin typeface="メイリオ" pitchFamily="50" charset="-128"/>
                <a:ea typeface="メイリオ" pitchFamily="50" charset="-128"/>
                <a:cs typeface="メイリオ" pitchFamily="50" charset="-128"/>
              </a:rPr>
              <a:t>Ver.2.25</a:t>
            </a:r>
            <a:r>
              <a:rPr lang="ja-JP" altLang="en-US" sz="4000" dirty="0">
                <a:solidFill>
                  <a:schemeClr val="bg1"/>
                </a:solidFill>
                <a:latin typeface="メイリオ" pitchFamily="50" charset="-128"/>
                <a:ea typeface="メイリオ" pitchFamily="50" charset="-128"/>
                <a:cs typeface="メイリオ" pitchFamily="50" charset="-128"/>
              </a:rPr>
              <a:t> ご利用ガイド</a:t>
            </a:r>
            <a:endParaRPr lang="en-US" altLang="ja-JP" sz="1050" dirty="0">
              <a:solidFill>
                <a:schemeClr val="bg1"/>
              </a:solidFill>
              <a:latin typeface="メイリオ" pitchFamily="50" charset="-128"/>
              <a:ea typeface="メイリオ" pitchFamily="50" charset="-128"/>
              <a:cs typeface="メイリオ" pitchFamily="50" charset="-128"/>
            </a:endParaRPr>
          </a:p>
        </p:txBody>
      </p:sp>
      <p:sp>
        <p:nvSpPr>
          <p:cNvPr id="14339" name="テキスト ボックス 7"/>
          <p:cNvSpPr txBox="1">
            <a:spLocks noChangeArrowheads="1"/>
          </p:cNvSpPr>
          <p:nvPr/>
        </p:nvSpPr>
        <p:spPr bwMode="auto">
          <a:xfrm>
            <a:off x="6679769" y="5751887"/>
            <a:ext cx="2464231" cy="338554"/>
          </a:xfrm>
          <a:prstGeom prst="rect">
            <a:avLst/>
          </a:prstGeom>
          <a:noFill/>
          <a:ln w="9525">
            <a:noFill/>
            <a:miter lim="800000"/>
            <a:headEnd/>
            <a:tailEnd/>
          </a:ln>
        </p:spPr>
        <p:txBody>
          <a:bodyPr wrap="square">
            <a:spAutoFit/>
          </a:bodyPr>
          <a:lstStyle/>
          <a:p>
            <a:r>
              <a:rPr lang="en-US" altLang="ja-JP" sz="1600" dirty="0">
                <a:latin typeface="メイリオ" pitchFamily="50" charset="-128"/>
                <a:ea typeface="メイリオ" pitchFamily="50" charset="-128"/>
                <a:cs typeface="メイリオ" pitchFamily="50" charset="-128"/>
              </a:rPr>
              <a:t>2024</a:t>
            </a:r>
            <a:r>
              <a:rPr lang="ja-JP" altLang="en-US" sz="1600" dirty="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8</a:t>
            </a:r>
            <a:r>
              <a:rPr lang="ja-JP" altLang="en-US" sz="1600" dirty="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7</a:t>
            </a:r>
            <a:r>
              <a:rPr lang="ja-JP" altLang="en-US" sz="1600" dirty="0">
                <a:latin typeface="メイリオ" pitchFamily="50" charset="-128"/>
                <a:ea typeface="メイリオ" pitchFamily="50" charset="-128"/>
                <a:cs typeface="メイリオ" pitchFamily="50" charset="-128"/>
              </a:rPr>
              <a:t>日</a:t>
            </a:r>
            <a:endParaRPr lang="en-US" altLang="ja-JP" sz="1600" dirty="0">
              <a:latin typeface="メイリオ" pitchFamily="50" charset="-128"/>
              <a:ea typeface="メイリオ" pitchFamily="50" charset="-128"/>
              <a:cs typeface="メイリオ" pitchFamily="50" charset="-128"/>
            </a:endParaRPr>
          </a:p>
        </p:txBody>
      </p:sp>
      <p:sp>
        <p:nvSpPr>
          <p:cNvPr id="14340" name="テキスト ボックス 8"/>
          <p:cNvSpPr txBox="1">
            <a:spLocks noChangeArrowheads="1"/>
          </p:cNvSpPr>
          <p:nvPr/>
        </p:nvSpPr>
        <p:spPr bwMode="auto">
          <a:xfrm>
            <a:off x="5637320" y="4926281"/>
            <a:ext cx="3506680" cy="707886"/>
          </a:xfrm>
          <a:prstGeom prst="rect">
            <a:avLst/>
          </a:prstGeom>
          <a:noFill/>
          <a:ln w="9525">
            <a:noFill/>
            <a:miter lim="800000"/>
            <a:headEnd/>
            <a:tailEnd/>
          </a:ln>
        </p:spPr>
        <p:txBody>
          <a:bodyPr wrap="square">
            <a:spAutoFit/>
          </a:bodyPr>
          <a:lstStyle/>
          <a:p>
            <a:r>
              <a:rPr lang="ja-JP" altLang="en-US" sz="2000" dirty="0">
                <a:latin typeface="メイリオ" pitchFamily="50" charset="-128"/>
                <a:ea typeface="メイリオ" pitchFamily="50" charset="-128"/>
                <a:cs typeface="メイリオ" pitchFamily="50" charset="-128"/>
              </a:rPr>
              <a:t>カシオ計算機株式会社</a:t>
            </a:r>
            <a:endParaRPr lang="en-US" altLang="ja-JP" sz="2000" dirty="0">
              <a:latin typeface="メイリオ" pitchFamily="50" charset="-128"/>
              <a:ea typeface="メイリオ" pitchFamily="50" charset="-128"/>
              <a:cs typeface="メイリオ" pitchFamily="50" charset="-128"/>
            </a:endParaRPr>
          </a:p>
          <a:p>
            <a:r>
              <a:rPr lang="ja-JP" altLang="en-US" sz="2000" dirty="0">
                <a:latin typeface="メイリオ" pitchFamily="50" charset="-128"/>
                <a:ea typeface="メイリオ" pitchFamily="50" charset="-128"/>
                <a:cs typeface="メイリオ" pitchFamily="50" charset="-128"/>
              </a:rPr>
              <a:t>エンタープライズ推進部</a:t>
            </a:r>
          </a:p>
        </p:txBody>
      </p:sp>
      <p:sp>
        <p:nvSpPr>
          <p:cNvPr id="14342" name="フッター プレースホルダー 5"/>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pic>
        <p:nvPicPr>
          <p:cNvPr id="8" name="図 26">
            <a:extLst>
              <a:ext uri="{FF2B5EF4-FFF2-40B4-BE49-F238E27FC236}">
                <a16:creationId xmlns:a16="http://schemas.microsoft.com/office/drawing/2014/main" id="{2CD88798-B58D-43B8-AD17-798A5ABD95B7}"/>
              </a:ext>
            </a:extLst>
          </p:cNvPr>
          <p:cNvPicPr>
            <a:picLocks noChangeAspect="1"/>
          </p:cNvPicPr>
          <p:nvPr/>
        </p:nvPicPr>
        <p:blipFill>
          <a:blip r:embed="rId2"/>
          <a:srcRect/>
          <a:stretch>
            <a:fillRect/>
          </a:stretch>
        </p:blipFill>
        <p:spPr bwMode="auto">
          <a:xfrm>
            <a:off x="7693819" y="157930"/>
            <a:ext cx="1450181" cy="309563"/>
          </a:xfrm>
          <a:prstGeom prst="rect">
            <a:avLst/>
          </a:prstGeom>
          <a:noFill/>
          <a:ln w="9525">
            <a:noFill/>
            <a:miter lim="800000"/>
            <a:headEnd/>
            <a:tailEnd/>
          </a:ln>
        </p:spPr>
      </p:pic>
    </p:spTree>
    <p:extLst>
      <p:ext uri="{BB962C8B-B14F-4D97-AF65-F5344CB8AC3E}">
        <p14:creationId xmlns:p14="http://schemas.microsoft.com/office/powerpoint/2010/main" val="30158954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2.</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機能詳細</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4" name="Rectangle 1"/>
          <p:cNvSpPr>
            <a:spLocks noChangeArrowheads="1"/>
          </p:cNvSpPr>
          <p:nvPr/>
        </p:nvSpPr>
        <p:spPr bwMode="auto">
          <a:xfrm>
            <a:off x="-6624" y="958549"/>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2.3.</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設定編集</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65043" y="1603513"/>
            <a:ext cx="8872333" cy="338554"/>
          </a:xfrm>
          <a:prstGeom prst="rect">
            <a:avLst/>
          </a:prstGeom>
          <a:noFill/>
        </p:spPr>
        <p:txBody>
          <a:bodyPr wrap="square" rtlCol="0">
            <a:spAutoFit/>
          </a:bodyPr>
          <a:lstStyle/>
          <a:p>
            <a:r>
              <a:rPr lang="en-US" altLang="ja-JP" sz="1600" dirty="0">
                <a:latin typeface="メイリオ" panose="020B0604030504040204" pitchFamily="50" charset="-128"/>
                <a:ea typeface="メイリオ" panose="020B0604030504040204" pitchFamily="50" charset="-128"/>
              </a:rPr>
              <a:t>2.3.1</a:t>
            </a:r>
            <a:r>
              <a:rPr lang="ja-JP" altLang="en-US" sz="1600" dirty="0">
                <a:latin typeface="メイリオ" panose="020B0604030504040204" pitchFamily="50" charset="-128"/>
                <a:ea typeface="メイリオ" panose="020B0604030504040204" pitchFamily="50" charset="-128"/>
              </a:rPr>
              <a:t> 設定編集画面</a:t>
            </a:r>
            <a:endParaRPr kumimoji="1" lang="en-US" altLang="ja-JP" sz="16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8617058" y="6548034"/>
            <a:ext cx="526942" cy="307777"/>
          </a:xfrm>
          <a:prstGeom prst="rect">
            <a:avLst/>
          </a:prstGeom>
          <a:noFill/>
        </p:spPr>
        <p:txBody>
          <a:bodyPr wrap="square" rtlCol="0">
            <a:spAutoFit/>
          </a:bodyPr>
          <a:lstStyle/>
          <a:p>
            <a:pPr algn="r"/>
            <a:r>
              <a:rPr kumimoji="1" lang="en-US" altLang="ja-JP" sz="1400" dirty="0"/>
              <a:t>10</a:t>
            </a:r>
            <a:endParaRPr kumimoji="1" lang="ja-JP" altLang="en-US" sz="1400" dirty="0"/>
          </a:p>
        </p:txBody>
      </p:sp>
      <p:sp>
        <p:nvSpPr>
          <p:cNvPr id="10" name="フッター プレースホルダー 5">
            <a:extLst>
              <a:ext uri="{FF2B5EF4-FFF2-40B4-BE49-F238E27FC236}">
                <a16:creationId xmlns:a16="http://schemas.microsoft.com/office/drawing/2014/main" id="{11D7A08B-C4F3-4B02-82DE-8F500C66D199}"/>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pic>
        <p:nvPicPr>
          <p:cNvPr id="13" name="図 12">
            <a:extLst>
              <a:ext uri="{FF2B5EF4-FFF2-40B4-BE49-F238E27FC236}">
                <a16:creationId xmlns:a16="http://schemas.microsoft.com/office/drawing/2014/main" id="{235C22EA-064F-4636-8BB4-B024E5843566}"/>
              </a:ext>
            </a:extLst>
          </p:cNvPr>
          <p:cNvPicPr>
            <a:picLocks noChangeAspect="1"/>
          </p:cNvPicPr>
          <p:nvPr/>
        </p:nvPicPr>
        <p:blipFill>
          <a:blip r:embed="rId2"/>
          <a:stretch>
            <a:fillRect/>
          </a:stretch>
        </p:blipFill>
        <p:spPr>
          <a:xfrm>
            <a:off x="344905" y="5570382"/>
            <a:ext cx="7758033" cy="1012083"/>
          </a:xfrm>
          <a:prstGeom prst="rect">
            <a:avLst/>
          </a:prstGeom>
        </p:spPr>
      </p:pic>
      <p:pic>
        <p:nvPicPr>
          <p:cNvPr id="14" name="図 13">
            <a:extLst>
              <a:ext uri="{FF2B5EF4-FFF2-40B4-BE49-F238E27FC236}">
                <a16:creationId xmlns:a16="http://schemas.microsoft.com/office/drawing/2014/main" id="{C580DCEF-A9CB-465F-96A4-934424ACC29E}"/>
              </a:ext>
            </a:extLst>
          </p:cNvPr>
          <p:cNvPicPr>
            <a:picLocks noChangeAspect="1"/>
          </p:cNvPicPr>
          <p:nvPr/>
        </p:nvPicPr>
        <p:blipFill>
          <a:blip r:embed="rId3"/>
          <a:stretch>
            <a:fillRect/>
          </a:stretch>
        </p:blipFill>
        <p:spPr>
          <a:xfrm>
            <a:off x="338666" y="1942067"/>
            <a:ext cx="4578239" cy="3534495"/>
          </a:xfrm>
          <a:prstGeom prst="rect">
            <a:avLst/>
          </a:prstGeom>
        </p:spPr>
      </p:pic>
    </p:spTree>
    <p:extLst>
      <p:ext uri="{BB962C8B-B14F-4D97-AF65-F5344CB8AC3E}">
        <p14:creationId xmlns:p14="http://schemas.microsoft.com/office/powerpoint/2010/main" val="29286376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ABD2835B-27E6-4447-945B-42AA0AA45018}"/>
              </a:ext>
            </a:extLst>
          </p:cNvPr>
          <p:cNvPicPr>
            <a:picLocks noChangeAspect="1"/>
          </p:cNvPicPr>
          <p:nvPr/>
        </p:nvPicPr>
        <p:blipFill>
          <a:blip r:embed="rId2"/>
          <a:stretch>
            <a:fillRect/>
          </a:stretch>
        </p:blipFill>
        <p:spPr>
          <a:xfrm>
            <a:off x="361625" y="2582803"/>
            <a:ext cx="8517331" cy="3281081"/>
          </a:xfrm>
          <a:prstGeom prst="rect">
            <a:avLst/>
          </a:prstGeom>
        </p:spPr>
      </p:pic>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2.</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機能詳細</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4" name="Rectangle 1"/>
          <p:cNvSpPr>
            <a:spLocks noChangeArrowheads="1"/>
          </p:cNvSpPr>
          <p:nvPr/>
        </p:nvSpPr>
        <p:spPr bwMode="auto">
          <a:xfrm>
            <a:off x="-6624" y="958549"/>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2.3.</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設定編集</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65043" y="1603513"/>
            <a:ext cx="8872333" cy="338554"/>
          </a:xfrm>
          <a:prstGeom prst="rect">
            <a:avLst/>
          </a:prstGeom>
          <a:noFill/>
        </p:spPr>
        <p:txBody>
          <a:bodyPr wrap="square" rtlCol="0">
            <a:spAutoFit/>
          </a:bodyPr>
          <a:lstStyle/>
          <a:p>
            <a:r>
              <a:rPr lang="en-US" altLang="ja-JP" sz="1600" dirty="0">
                <a:latin typeface="メイリオ" panose="020B0604030504040204" pitchFamily="50" charset="-128"/>
                <a:ea typeface="メイリオ" panose="020B0604030504040204" pitchFamily="50" charset="-128"/>
              </a:rPr>
              <a:t>2.3.2</a:t>
            </a:r>
            <a:r>
              <a:rPr lang="ja-JP" altLang="en-US" sz="1600" dirty="0">
                <a:latin typeface="メイリオ" panose="020B0604030504040204" pitchFamily="50" charset="-128"/>
                <a:ea typeface="メイリオ" panose="020B0604030504040204" pitchFamily="50" charset="-128"/>
              </a:rPr>
              <a:t> 設定コンテキストメニュー</a:t>
            </a:r>
            <a:endParaRPr kumimoji="1" lang="en-US" altLang="ja-JP" sz="16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265043" y="1998722"/>
            <a:ext cx="8872333" cy="584775"/>
          </a:xfrm>
          <a:prstGeom prst="rect">
            <a:avLst/>
          </a:prstGeom>
          <a:noFill/>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a:t>
            </a:r>
            <a:r>
              <a:rPr lang="en-US" altLang="ja-JP" sz="1600" dirty="0">
                <a:latin typeface="メイリオ" panose="020B0604030504040204" pitchFamily="50" charset="-128"/>
                <a:ea typeface="メイリオ" panose="020B0604030504040204" pitchFamily="50" charset="-128"/>
              </a:rPr>
              <a:t>2.3.1</a:t>
            </a:r>
            <a:r>
              <a:rPr lang="ja-JP" altLang="en-US" sz="1600" dirty="0">
                <a:latin typeface="メイリオ" panose="020B0604030504040204" pitchFamily="50" charset="-128"/>
                <a:ea typeface="メイリオ" panose="020B0604030504040204" pitchFamily="50" charset="-128"/>
              </a:rPr>
              <a:t>編集画面」の「設定一覧」で右クリックした際に表示するコンテキストメニューの</a:t>
            </a:r>
            <a:br>
              <a:rPr lang="en-US" altLang="ja-JP" sz="1600" dirty="0">
                <a:latin typeface="メイリオ" panose="020B0604030504040204" pitchFamily="50" charset="-128"/>
                <a:ea typeface="メイリオ" panose="020B0604030504040204" pitchFamily="50" charset="-128"/>
              </a:rPr>
            </a:br>
            <a:r>
              <a:rPr lang="ja-JP" altLang="en-US" sz="1600" dirty="0">
                <a:latin typeface="メイリオ" panose="020B0604030504040204" pitchFamily="50" charset="-128"/>
                <a:ea typeface="メイリオ" panose="020B0604030504040204" pitchFamily="50" charset="-128"/>
              </a:rPr>
              <a:t>内容を以下に示します。</a:t>
            </a:r>
            <a:endParaRPr kumimoji="1" lang="ja-JP" altLang="en-US" sz="16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8617058" y="6548034"/>
            <a:ext cx="526942" cy="307777"/>
          </a:xfrm>
          <a:prstGeom prst="rect">
            <a:avLst/>
          </a:prstGeom>
          <a:noFill/>
        </p:spPr>
        <p:txBody>
          <a:bodyPr wrap="square" rtlCol="0">
            <a:spAutoFit/>
          </a:bodyPr>
          <a:lstStyle/>
          <a:p>
            <a:pPr algn="r"/>
            <a:r>
              <a:rPr kumimoji="1" lang="en-US" altLang="ja-JP" sz="1400" dirty="0"/>
              <a:t>11</a:t>
            </a:r>
            <a:endParaRPr kumimoji="1" lang="ja-JP" altLang="en-US" sz="1400" dirty="0"/>
          </a:p>
        </p:txBody>
      </p:sp>
      <p:sp>
        <p:nvSpPr>
          <p:cNvPr id="10" name="フッター プレースホルダー 5">
            <a:extLst>
              <a:ext uri="{FF2B5EF4-FFF2-40B4-BE49-F238E27FC236}">
                <a16:creationId xmlns:a16="http://schemas.microsoft.com/office/drawing/2014/main" id="{5AEEFAC9-182E-4972-B645-D68DB5FA0F54}"/>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spTree>
    <p:extLst>
      <p:ext uri="{BB962C8B-B14F-4D97-AF65-F5344CB8AC3E}">
        <p14:creationId xmlns:p14="http://schemas.microsoft.com/office/powerpoint/2010/main" val="2780166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2.</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機能詳細</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4" name="Rectangle 1"/>
          <p:cNvSpPr>
            <a:spLocks noChangeArrowheads="1"/>
          </p:cNvSpPr>
          <p:nvPr/>
        </p:nvSpPr>
        <p:spPr bwMode="auto">
          <a:xfrm>
            <a:off x="-6624" y="958549"/>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2.3.</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設定編集</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65043" y="1603513"/>
            <a:ext cx="8872333" cy="338554"/>
          </a:xfrm>
          <a:prstGeom prst="rect">
            <a:avLst/>
          </a:prstGeom>
          <a:noFill/>
        </p:spPr>
        <p:txBody>
          <a:bodyPr wrap="square" rtlCol="0">
            <a:spAutoFit/>
          </a:bodyPr>
          <a:lstStyle/>
          <a:p>
            <a:r>
              <a:rPr lang="en-US" altLang="ja-JP" sz="1600" dirty="0">
                <a:latin typeface="メイリオ" panose="020B0604030504040204" pitchFamily="50" charset="-128"/>
                <a:ea typeface="メイリオ" panose="020B0604030504040204" pitchFamily="50" charset="-128"/>
              </a:rPr>
              <a:t>2.3.3</a:t>
            </a:r>
            <a:r>
              <a:rPr lang="ja-JP" altLang="en-US" sz="1600" dirty="0">
                <a:latin typeface="メイリオ" panose="020B0604030504040204" pitchFamily="50" charset="-128"/>
                <a:ea typeface="メイリオ" panose="020B0604030504040204" pitchFamily="50" charset="-128"/>
              </a:rPr>
              <a:t> 列編集</a:t>
            </a:r>
            <a:endParaRPr kumimoji="1" lang="en-US" altLang="ja-JP" sz="16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265043" y="1998722"/>
            <a:ext cx="8872333" cy="830997"/>
          </a:xfrm>
          <a:prstGeom prst="rect">
            <a:avLst/>
          </a:prstGeom>
          <a:noFill/>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列編集は、</a:t>
            </a:r>
            <a:r>
              <a:rPr lang="en-US" altLang="ja-JP" sz="1600" dirty="0">
                <a:latin typeface="メイリオ" panose="020B0604030504040204" pitchFamily="50" charset="-128"/>
                <a:ea typeface="メイリオ" panose="020B0604030504040204" pitchFamily="50" charset="-128"/>
              </a:rPr>
              <a:t>[2.3.1</a:t>
            </a:r>
            <a:r>
              <a:rPr lang="ja-JP" altLang="en-US" sz="1600" dirty="0">
                <a:latin typeface="メイリオ" panose="020B0604030504040204" pitchFamily="50" charset="-128"/>
                <a:ea typeface="メイリオ" panose="020B0604030504040204" pitchFamily="50" charset="-128"/>
              </a:rPr>
              <a:t>編集画面</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の設定項目の表示</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非表示を</a:t>
            </a:r>
            <a:br>
              <a:rPr lang="en-US" altLang="ja-JP" sz="1600" dirty="0">
                <a:latin typeface="メイリオ" panose="020B0604030504040204" pitchFamily="50" charset="-128"/>
                <a:ea typeface="メイリオ" panose="020B0604030504040204" pitchFamily="50" charset="-128"/>
              </a:rPr>
            </a:br>
            <a:r>
              <a:rPr lang="ja-JP" altLang="en-US" sz="1600" dirty="0">
                <a:latin typeface="メイリオ" panose="020B0604030504040204" pitchFamily="50" charset="-128"/>
                <a:ea typeface="メイリオ" panose="020B0604030504040204" pitchFamily="50" charset="-128"/>
              </a:rPr>
              <a:t>選択します。列編集は「</a:t>
            </a:r>
            <a:r>
              <a:rPr lang="en-US" altLang="ja-JP" sz="1600" dirty="0">
                <a:latin typeface="メイリオ" panose="020B0604030504040204" pitchFamily="50" charset="-128"/>
                <a:ea typeface="メイリオ" panose="020B0604030504040204" pitchFamily="50" charset="-128"/>
              </a:rPr>
              <a:t>2.2. </a:t>
            </a:r>
            <a:r>
              <a:rPr lang="ja-JP" altLang="en-US" sz="1600" dirty="0">
                <a:latin typeface="メイリオ" panose="020B0604030504040204" pitchFamily="50" charset="-128"/>
                <a:ea typeface="メイリオ" panose="020B0604030504040204" pitchFamily="50" charset="-128"/>
              </a:rPr>
              <a:t>メインメニュー」の「表示</a:t>
            </a:r>
            <a:r>
              <a:rPr lang="en-US" altLang="ja-JP" sz="1600" dirty="0">
                <a:latin typeface="メイリオ" panose="020B0604030504040204" pitchFamily="50" charset="-128"/>
                <a:ea typeface="メイリオ" panose="020B0604030504040204" pitchFamily="50" charset="-128"/>
              </a:rPr>
              <a:t>(V)</a:t>
            </a:r>
            <a:r>
              <a:rPr lang="ja-JP" altLang="en-US" sz="1600" dirty="0">
                <a:latin typeface="メイリオ" panose="020B0604030504040204" pitchFamily="50" charset="-128"/>
                <a:ea typeface="メイリオ" panose="020B0604030504040204" pitchFamily="50" charset="-128"/>
              </a:rPr>
              <a:t>」</a:t>
            </a:r>
            <a:br>
              <a:rPr lang="en-US" altLang="ja-JP" sz="1600" dirty="0">
                <a:latin typeface="メイリオ" panose="020B0604030504040204" pitchFamily="50" charset="-128"/>
                <a:ea typeface="メイリオ" panose="020B0604030504040204" pitchFamily="50" charset="-128"/>
              </a:rPr>
            </a:br>
            <a:r>
              <a:rPr lang="ja-JP" altLang="en-US" sz="1600" dirty="0">
                <a:latin typeface="メイリオ" panose="020B0604030504040204" pitchFamily="50" charset="-128"/>
                <a:ea typeface="メイリオ" panose="020B0604030504040204" pitchFamily="50" charset="-128"/>
              </a:rPr>
              <a:t>の「列編集</a:t>
            </a:r>
            <a:r>
              <a:rPr lang="en-US" altLang="ja-JP" sz="1600" dirty="0">
                <a:latin typeface="メイリオ" panose="020B0604030504040204" pitchFamily="50" charset="-128"/>
                <a:ea typeface="メイリオ" panose="020B0604030504040204" pitchFamily="50" charset="-128"/>
              </a:rPr>
              <a:t>(O)</a:t>
            </a:r>
            <a:r>
              <a:rPr lang="ja-JP" altLang="en-US" sz="1600" dirty="0">
                <a:latin typeface="メイリオ" panose="020B0604030504040204" pitchFamily="50" charset="-128"/>
                <a:ea typeface="メイリオ" panose="020B0604030504040204" pitchFamily="50" charset="-128"/>
              </a:rPr>
              <a:t>」を選択することで表示されます。</a:t>
            </a:r>
            <a:endParaRPr kumimoji="1" lang="ja-JP" altLang="en-US" sz="16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8617058" y="6548034"/>
            <a:ext cx="526942" cy="307777"/>
          </a:xfrm>
          <a:prstGeom prst="rect">
            <a:avLst/>
          </a:prstGeom>
          <a:noFill/>
        </p:spPr>
        <p:txBody>
          <a:bodyPr wrap="square" rtlCol="0">
            <a:spAutoFit/>
          </a:bodyPr>
          <a:lstStyle/>
          <a:p>
            <a:pPr algn="r"/>
            <a:r>
              <a:rPr kumimoji="1" lang="en-US" altLang="ja-JP" sz="1400" dirty="0"/>
              <a:t>11</a:t>
            </a:r>
            <a:endParaRPr kumimoji="1" lang="ja-JP" altLang="en-US" sz="1400" dirty="0"/>
          </a:p>
        </p:txBody>
      </p:sp>
      <p:sp>
        <p:nvSpPr>
          <p:cNvPr id="13" name="フッター プレースホルダー 5">
            <a:extLst>
              <a:ext uri="{FF2B5EF4-FFF2-40B4-BE49-F238E27FC236}">
                <a16:creationId xmlns:a16="http://schemas.microsoft.com/office/drawing/2014/main" id="{60A76737-7F69-44C3-A20D-1FDF33F092ED}"/>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pic>
        <p:nvPicPr>
          <p:cNvPr id="14" name="図 13">
            <a:extLst>
              <a:ext uri="{FF2B5EF4-FFF2-40B4-BE49-F238E27FC236}">
                <a16:creationId xmlns:a16="http://schemas.microsoft.com/office/drawing/2014/main" id="{1E71936D-34A1-401B-AF18-E97F2AE2E3AC}"/>
              </a:ext>
            </a:extLst>
          </p:cNvPr>
          <p:cNvPicPr>
            <a:picLocks noChangeAspect="1"/>
          </p:cNvPicPr>
          <p:nvPr/>
        </p:nvPicPr>
        <p:blipFill>
          <a:blip r:embed="rId2"/>
          <a:stretch>
            <a:fillRect/>
          </a:stretch>
        </p:blipFill>
        <p:spPr>
          <a:xfrm>
            <a:off x="361626" y="5430244"/>
            <a:ext cx="8541742" cy="1013021"/>
          </a:xfrm>
          <a:prstGeom prst="rect">
            <a:avLst/>
          </a:prstGeom>
        </p:spPr>
      </p:pic>
      <p:pic>
        <p:nvPicPr>
          <p:cNvPr id="15" name="図 14">
            <a:extLst>
              <a:ext uri="{FF2B5EF4-FFF2-40B4-BE49-F238E27FC236}">
                <a16:creationId xmlns:a16="http://schemas.microsoft.com/office/drawing/2014/main" id="{77958D99-3CB4-4FD2-81A8-9B1305FBEA5D}"/>
              </a:ext>
            </a:extLst>
          </p:cNvPr>
          <p:cNvPicPr>
            <a:picLocks noChangeAspect="1"/>
          </p:cNvPicPr>
          <p:nvPr/>
        </p:nvPicPr>
        <p:blipFill>
          <a:blip r:embed="rId3"/>
          <a:stretch>
            <a:fillRect/>
          </a:stretch>
        </p:blipFill>
        <p:spPr>
          <a:xfrm>
            <a:off x="6517757" y="1836821"/>
            <a:ext cx="2361200" cy="3445740"/>
          </a:xfrm>
          <a:prstGeom prst="rect">
            <a:avLst/>
          </a:prstGeom>
        </p:spPr>
      </p:pic>
    </p:spTree>
    <p:extLst>
      <p:ext uri="{BB962C8B-B14F-4D97-AF65-F5344CB8AC3E}">
        <p14:creationId xmlns:p14="http://schemas.microsoft.com/office/powerpoint/2010/main" val="11680731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2.</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機能詳細</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4" name="Rectangle 1"/>
          <p:cNvSpPr>
            <a:spLocks noChangeArrowheads="1"/>
          </p:cNvSpPr>
          <p:nvPr/>
        </p:nvSpPr>
        <p:spPr bwMode="auto">
          <a:xfrm>
            <a:off x="-6624" y="958549"/>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2.3.</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設定編集</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65043" y="1603513"/>
            <a:ext cx="8872333" cy="338554"/>
          </a:xfrm>
          <a:prstGeom prst="rect">
            <a:avLst/>
          </a:prstGeom>
          <a:noFill/>
        </p:spPr>
        <p:txBody>
          <a:bodyPr wrap="square" rtlCol="0">
            <a:spAutoFit/>
          </a:bodyPr>
          <a:lstStyle/>
          <a:p>
            <a:r>
              <a:rPr lang="en-US" altLang="ja-JP" sz="1600" dirty="0">
                <a:latin typeface="メイリオ" panose="020B0604030504040204" pitchFamily="50" charset="-128"/>
                <a:ea typeface="メイリオ" panose="020B0604030504040204" pitchFamily="50" charset="-128"/>
              </a:rPr>
              <a:t>2.3.4</a:t>
            </a:r>
            <a:r>
              <a:rPr lang="ja-JP" altLang="en-US" sz="1600" dirty="0">
                <a:latin typeface="メイリオ" panose="020B0604030504040204" pitchFamily="50" charset="-128"/>
                <a:ea typeface="メイリオ" panose="020B0604030504040204" pitchFamily="50" charset="-128"/>
              </a:rPr>
              <a:t> 設定値編集</a:t>
            </a:r>
            <a:endParaRPr kumimoji="1" lang="en-US" altLang="ja-JP" sz="16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265043" y="1998722"/>
            <a:ext cx="8872333" cy="2062103"/>
          </a:xfrm>
          <a:prstGeom prst="rect">
            <a:avLst/>
          </a:prstGeom>
          <a:noFill/>
        </p:spPr>
        <p:txBody>
          <a:bodyPr wrap="square" rtlCol="0">
            <a:spAutoFit/>
          </a:bodyPr>
          <a:lstStyle/>
          <a:p>
            <a:r>
              <a:rPr lang="ja-JP" altLang="en-US" sz="1600" dirty="0"/>
              <a:t>設定値編集は、「</a:t>
            </a:r>
            <a:r>
              <a:rPr lang="en-US" altLang="ja-JP" sz="1600" dirty="0"/>
              <a:t>2.3.1</a:t>
            </a:r>
            <a:r>
              <a:rPr lang="ja-JP" altLang="en-US" sz="1600" dirty="0"/>
              <a:t>編集画面」の「設定一覧」</a:t>
            </a:r>
            <a:br>
              <a:rPr lang="en-US" altLang="ja-JP" sz="1600" dirty="0"/>
            </a:br>
            <a:r>
              <a:rPr lang="ja-JP" altLang="en-US" sz="1600" dirty="0"/>
              <a:t>の設定行を見やすく編集するためのものです。</a:t>
            </a:r>
            <a:br>
              <a:rPr lang="ja-JP" altLang="en-US" sz="1600" dirty="0"/>
            </a:br>
            <a:r>
              <a:rPr lang="ja-JP" altLang="en-US" sz="1600" dirty="0"/>
              <a:t>セルを選択し、メインメニューの「編集</a:t>
            </a:r>
            <a:r>
              <a:rPr lang="en-US" altLang="ja-JP" sz="1600" dirty="0"/>
              <a:t>(E)</a:t>
            </a:r>
            <a:r>
              <a:rPr lang="ja-JP" altLang="en-US" sz="1600" dirty="0"/>
              <a:t>」を</a:t>
            </a:r>
            <a:br>
              <a:rPr lang="en-US" altLang="ja-JP" sz="1600" dirty="0"/>
            </a:br>
            <a:r>
              <a:rPr lang="ja-JP" altLang="en-US" sz="1600" dirty="0"/>
              <a:t>選択し「設定値編集（</a:t>
            </a:r>
            <a:r>
              <a:rPr lang="en-US" altLang="ja-JP" sz="1600" dirty="0"/>
              <a:t>E)</a:t>
            </a:r>
            <a:r>
              <a:rPr lang="ja-JP" altLang="en-US" sz="1600" dirty="0"/>
              <a:t>」「追加＋設定値編集</a:t>
            </a:r>
            <a:br>
              <a:rPr lang="en-US" altLang="ja-JP" sz="1600" dirty="0"/>
            </a:br>
            <a:r>
              <a:rPr lang="en-US" altLang="ja-JP" sz="1600" dirty="0"/>
              <a:t>(D)</a:t>
            </a:r>
            <a:r>
              <a:rPr lang="ja-JP" altLang="en-US" sz="1600" dirty="0"/>
              <a:t>」を選択し起動するか、「設定一覧」のセル</a:t>
            </a:r>
            <a:br>
              <a:rPr lang="en-US" altLang="ja-JP" sz="1600" dirty="0"/>
            </a:br>
            <a:r>
              <a:rPr lang="ja-JP" altLang="en-US" sz="1600" dirty="0"/>
              <a:t>を右クリックし「設定コンテキストメニュー」</a:t>
            </a:r>
            <a:br>
              <a:rPr lang="en-US" altLang="ja-JP" sz="1600" dirty="0"/>
            </a:br>
            <a:r>
              <a:rPr lang="ja-JP" altLang="en-US" sz="1600" dirty="0"/>
              <a:t>を呼び出し「設定値編集（</a:t>
            </a:r>
            <a:r>
              <a:rPr lang="en-US" altLang="ja-JP" sz="1600" dirty="0"/>
              <a:t>E)</a:t>
            </a:r>
            <a:r>
              <a:rPr lang="ja-JP" altLang="en-US" sz="1600" dirty="0"/>
              <a:t>」「追加＋設定値</a:t>
            </a:r>
            <a:br>
              <a:rPr lang="en-US" altLang="ja-JP" sz="1600" dirty="0"/>
            </a:br>
            <a:r>
              <a:rPr lang="ja-JP" altLang="en-US" sz="1600" dirty="0"/>
              <a:t>編集</a:t>
            </a:r>
            <a:r>
              <a:rPr lang="en-US" altLang="ja-JP" sz="1600" dirty="0"/>
              <a:t>(D)</a:t>
            </a:r>
            <a:r>
              <a:rPr lang="ja-JP" altLang="en-US" sz="1600" dirty="0"/>
              <a:t>」を選択することで起動できます。</a:t>
            </a:r>
            <a:endParaRPr kumimoji="1" lang="ja-JP" altLang="en-US" sz="16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8617058" y="6548034"/>
            <a:ext cx="526942" cy="307777"/>
          </a:xfrm>
          <a:prstGeom prst="rect">
            <a:avLst/>
          </a:prstGeom>
          <a:noFill/>
        </p:spPr>
        <p:txBody>
          <a:bodyPr wrap="square" rtlCol="0">
            <a:spAutoFit/>
          </a:bodyPr>
          <a:lstStyle/>
          <a:p>
            <a:pPr algn="r"/>
            <a:r>
              <a:rPr kumimoji="1" lang="en-US" altLang="ja-JP" sz="1400" dirty="0"/>
              <a:t>11</a:t>
            </a:r>
            <a:endParaRPr kumimoji="1" lang="ja-JP" altLang="en-US" sz="1400" dirty="0"/>
          </a:p>
        </p:txBody>
      </p:sp>
      <p:sp>
        <p:nvSpPr>
          <p:cNvPr id="12" name="フッター プレースホルダー 5">
            <a:extLst>
              <a:ext uri="{FF2B5EF4-FFF2-40B4-BE49-F238E27FC236}">
                <a16:creationId xmlns:a16="http://schemas.microsoft.com/office/drawing/2014/main" id="{DF44D02F-2AC4-4F59-92BF-9D229A1C13A7}"/>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pic>
        <p:nvPicPr>
          <p:cNvPr id="13" name="図 12">
            <a:extLst>
              <a:ext uri="{FF2B5EF4-FFF2-40B4-BE49-F238E27FC236}">
                <a16:creationId xmlns:a16="http://schemas.microsoft.com/office/drawing/2014/main" id="{607EE9DC-F354-4A3D-97A7-E0007108B252}"/>
              </a:ext>
            </a:extLst>
          </p:cNvPr>
          <p:cNvPicPr>
            <a:picLocks noChangeAspect="1"/>
          </p:cNvPicPr>
          <p:nvPr/>
        </p:nvPicPr>
        <p:blipFill>
          <a:blip r:embed="rId2"/>
          <a:stretch>
            <a:fillRect/>
          </a:stretch>
        </p:blipFill>
        <p:spPr>
          <a:xfrm>
            <a:off x="361625" y="5068250"/>
            <a:ext cx="8517331" cy="1513849"/>
          </a:xfrm>
          <a:prstGeom prst="rect">
            <a:avLst/>
          </a:prstGeom>
        </p:spPr>
      </p:pic>
      <p:pic>
        <p:nvPicPr>
          <p:cNvPr id="14" name="図 13">
            <a:extLst>
              <a:ext uri="{FF2B5EF4-FFF2-40B4-BE49-F238E27FC236}">
                <a16:creationId xmlns:a16="http://schemas.microsoft.com/office/drawing/2014/main" id="{95882107-A1A0-4CB8-9125-31AA61DBF0FF}"/>
              </a:ext>
            </a:extLst>
          </p:cNvPr>
          <p:cNvPicPr>
            <a:picLocks noChangeAspect="1"/>
          </p:cNvPicPr>
          <p:nvPr/>
        </p:nvPicPr>
        <p:blipFill>
          <a:blip r:embed="rId3"/>
          <a:stretch>
            <a:fillRect/>
          </a:stretch>
        </p:blipFill>
        <p:spPr>
          <a:xfrm>
            <a:off x="4893521" y="1942067"/>
            <a:ext cx="3985436" cy="3069528"/>
          </a:xfrm>
          <a:prstGeom prst="rect">
            <a:avLst/>
          </a:prstGeom>
        </p:spPr>
      </p:pic>
    </p:spTree>
    <p:extLst>
      <p:ext uri="{BB962C8B-B14F-4D97-AF65-F5344CB8AC3E}">
        <p14:creationId xmlns:p14="http://schemas.microsoft.com/office/powerpoint/2010/main" val="27616425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9099FAE6-81EB-45C0-A824-20860BF4BA91}"/>
              </a:ext>
            </a:extLst>
          </p:cNvPr>
          <p:cNvPicPr>
            <a:picLocks noChangeAspect="1"/>
          </p:cNvPicPr>
          <p:nvPr/>
        </p:nvPicPr>
        <p:blipFill>
          <a:blip r:embed="rId2"/>
          <a:stretch>
            <a:fillRect/>
          </a:stretch>
        </p:blipFill>
        <p:spPr>
          <a:xfrm>
            <a:off x="353877" y="2293664"/>
            <a:ext cx="8662764" cy="4307662"/>
          </a:xfrm>
          <a:prstGeom prst="rect">
            <a:avLst/>
          </a:prstGeom>
        </p:spPr>
      </p:pic>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2.</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機能詳細</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4" name="Rectangle 1"/>
          <p:cNvSpPr>
            <a:spLocks noChangeArrowheads="1"/>
          </p:cNvSpPr>
          <p:nvPr/>
        </p:nvSpPr>
        <p:spPr bwMode="auto">
          <a:xfrm>
            <a:off x="-6624" y="958549"/>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2.3.</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設定編集</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65043" y="1603513"/>
            <a:ext cx="8872333" cy="338554"/>
          </a:xfrm>
          <a:prstGeom prst="rect">
            <a:avLst/>
          </a:prstGeom>
          <a:noFill/>
        </p:spPr>
        <p:txBody>
          <a:bodyPr wrap="square" rtlCol="0">
            <a:spAutoFit/>
          </a:bodyPr>
          <a:lstStyle/>
          <a:p>
            <a:r>
              <a:rPr lang="en-US" altLang="ja-JP" sz="1600" dirty="0">
                <a:latin typeface="メイリオ" panose="020B0604030504040204" pitchFamily="50" charset="-128"/>
                <a:ea typeface="メイリオ" panose="020B0604030504040204" pitchFamily="50" charset="-128"/>
              </a:rPr>
              <a:t>2.3.5</a:t>
            </a:r>
            <a:r>
              <a:rPr lang="ja-JP" altLang="en-US" sz="1600" dirty="0">
                <a:latin typeface="メイリオ" panose="020B0604030504040204" pitchFamily="50" charset="-128"/>
                <a:ea typeface="メイリオ" panose="020B0604030504040204" pitchFamily="50" charset="-128"/>
              </a:rPr>
              <a:t> 設定項目詳細 ①</a:t>
            </a:r>
            <a:endParaRPr kumimoji="1" lang="en-US" altLang="ja-JP" sz="16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265043" y="1998722"/>
            <a:ext cx="8872333" cy="338554"/>
          </a:xfrm>
          <a:prstGeom prst="rect">
            <a:avLst/>
          </a:prstGeom>
          <a:noFill/>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端末ごとに設定する設定項目について以下に示します。</a:t>
            </a:r>
            <a:endParaRPr kumimoji="1" lang="ja-JP" altLang="en-US" sz="160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8617058" y="6548034"/>
            <a:ext cx="526942" cy="307777"/>
          </a:xfrm>
          <a:prstGeom prst="rect">
            <a:avLst/>
          </a:prstGeom>
          <a:noFill/>
        </p:spPr>
        <p:txBody>
          <a:bodyPr wrap="square" rtlCol="0">
            <a:spAutoFit/>
          </a:bodyPr>
          <a:lstStyle/>
          <a:p>
            <a:pPr algn="r"/>
            <a:r>
              <a:rPr kumimoji="1" lang="en-US" altLang="ja-JP" sz="1400" dirty="0"/>
              <a:t>12</a:t>
            </a:r>
            <a:endParaRPr kumimoji="1" lang="ja-JP" altLang="en-US" sz="1400" dirty="0"/>
          </a:p>
        </p:txBody>
      </p:sp>
      <p:sp>
        <p:nvSpPr>
          <p:cNvPr id="12" name="テキスト ボックス 11">
            <a:extLst>
              <a:ext uri="{FF2B5EF4-FFF2-40B4-BE49-F238E27FC236}">
                <a16:creationId xmlns:a16="http://schemas.microsoft.com/office/drawing/2014/main" id="{B1412A40-1ECA-41F9-988D-001F298C26B6}"/>
              </a:ext>
            </a:extLst>
          </p:cNvPr>
          <p:cNvSpPr txBox="1"/>
          <p:nvPr/>
        </p:nvSpPr>
        <p:spPr>
          <a:xfrm>
            <a:off x="6181077" y="1503167"/>
            <a:ext cx="2835564" cy="707886"/>
          </a:xfrm>
          <a:prstGeom prst="rect">
            <a:avLst/>
          </a:prstGeom>
          <a:solidFill>
            <a:srgbClr val="FFFFCC"/>
          </a:solidFill>
          <a:ln w="28575">
            <a:solidFill>
              <a:schemeClr val="accent2"/>
            </a:solidFill>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機種に設定した内容及び設定内容により、</a:t>
            </a:r>
            <a:endParaRPr kumimoji="1" lang="en-US" altLang="ja-JP" sz="1000" dirty="0">
              <a:latin typeface="メイリオ" panose="020B0604030504040204" pitchFamily="50" charset="-128"/>
              <a:ea typeface="メイリオ" panose="020B0604030504040204" pitchFamily="50" charset="-128"/>
            </a:endParaRPr>
          </a:p>
          <a:p>
            <a:r>
              <a:rPr kumimoji="1" lang="ja-JP" altLang="en-US" sz="1000" dirty="0">
                <a:latin typeface="メイリオ" panose="020B0604030504040204" pitchFamily="50" charset="-128"/>
                <a:ea typeface="メイリオ" panose="020B0604030504040204" pitchFamily="50" charset="-128"/>
              </a:rPr>
              <a:t>設定可能な項目に対し設定できます。</a:t>
            </a:r>
          </a:p>
          <a:p>
            <a:r>
              <a:rPr kumimoji="1" lang="en-US" altLang="ja-JP" sz="1000" dirty="0">
                <a:latin typeface="メイリオ" panose="020B0604030504040204" pitchFamily="50" charset="-128"/>
                <a:ea typeface="メイリオ" panose="020B0604030504040204" pitchFamily="50" charset="-128"/>
              </a:rPr>
              <a:t>(</a:t>
            </a:r>
            <a:r>
              <a:rPr kumimoji="1" lang="ja-JP" altLang="en-US" sz="1000" dirty="0">
                <a:latin typeface="メイリオ" panose="020B0604030504040204" pitchFamily="50" charset="-128"/>
                <a:ea typeface="メイリオ" panose="020B0604030504040204" pitchFamily="50" charset="-128"/>
              </a:rPr>
              <a:t>設定不可な項目はグレーアウトもしくは</a:t>
            </a:r>
            <a:endParaRPr kumimoji="1" lang="en-US" altLang="ja-JP" sz="1000" dirty="0">
              <a:latin typeface="メイリオ" panose="020B0604030504040204" pitchFamily="50" charset="-128"/>
              <a:ea typeface="メイリオ" panose="020B0604030504040204" pitchFamily="50" charset="-128"/>
            </a:endParaRPr>
          </a:p>
          <a:p>
            <a:r>
              <a:rPr kumimoji="1" lang="ja-JP" altLang="en-US" sz="1000" dirty="0">
                <a:latin typeface="メイリオ" panose="020B0604030504040204" pitchFamily="50" charset="-128"/>
                <a:ea typeface="メイリオ" panose="020B0604030504040204" pitchFamily="50" charset="-128"/>
              </a:rPr>
              <a:t>エラーとなります。</a:t>
            </a:r>
            <a:r>
              <a:rPr kumimoji="1"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14" name="フッター プレースホルダー 5">
            <a:extLst>
              <a:ext uri="{FF2B5EF4-FFF2-40B4-BE49-F238E27FC236}">
                <a16:creationId xmlns:a16="http://schemas.microsoft.com/office/drawing/2014/main" id="{9D0B43F0-1949-4179-833A-0112F8C1C24A}"/>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spTree>
    <p:extLst>
      <p:ext uri="{BB962C8B-B14F-4D97-AF65-F5344CB8AC3E}">
        <p14:creationId xmlns:p14="http://schemas.microsoft.com/office/powerpoint/2010/main" val="9097939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2.</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機能詳細</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4" name="Rectangle 1"/>
          <p:cNvSpPr>
            <a:spLocks noChangeArrowheads="1"/>
          </p:cNvSpPr>
          <p:nvPr/>
        </p:nvSpPr>
        <p:spPr bwMode="auto">
          <a:xfrm>
            <a:off x="-6624" y="958549"/>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2.3.</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設定編集</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65043" y="1603513"/>
            <a:ext cx="8872333" cy="338554"/>
          </a:xfrm>
          <a:prstGeom prst="rect">
            <a:avLst/>
          </a:prstGeom>
          <a:noFill/>
        </p:spPr>
        <p:txBody>
          <a:bodyPr wrap="square" rtlCol="0">
            <a:spAutoFit/>
          </a:bodyPr>
          <a:lstStyle/>
          <a:p>
            <a:r>
              <a:rPr lang="en-US" altLang="ja-JP" sz="1600" dirty="0">
                <a:latin typeface="メイリオ" panose="020B0604030504040204" pitchFamily="50" charset="-128"/>
                <a:ea typeface="メイリオ" panose="020B0604030504040204" pitchFamily="50" charset="-128"/>
              </a:rPr>
              <a:t>2.3.5</a:t>
            </a:r>
            <a:r>
              <a:rPr lang="ja-JP" altLang="en-US" sz="1600" dirty="0">
                <a:latin typeface="メイリオ" panose="020B0604030504040204" pitchFamily="50" charset="-128"/>
                <a:ea typeface="メイリオ" panose="020B0604030504040204" pitchFamily="50" charset="-128"/>
              </a:rPr>
              <a:t> 設定項目詳細 ②</a:t>
            </a:r>
            <a:endParaRPr kumimoji="1" lang="en-US" altLang="ja-JP" sz="160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8617058" y="6548034"/>
            <a:ext cx="526942" cy="307777"/>
          </a:xfrm>
          <a:prstGeom prst="rect">
            <a:avLst/>
          </a:prstGeom>
          <a:noFill/>
        </p:spPr>
        <p:txBody>
          <a:bodyPr wrap="square" rtlCol="0">
            <a:spAutoFit/>
          </a:bodyPr>
          <a:lstStyle/>
          <a:p>
            <a:pPr algn="r"/>
            <a:r>
              <a:rPr kumimoji="1" lang="en-US" altLang="ja-JP" sz="1400" dirty="0"/>
              <a:t>13</a:t>
            </a:r>
            <a:endParaRPr kumimoji="1" lang="ja-JP" altLang="en-US" sz="1400" dirty="0"/>
          </a:p>
        </p:txBody>
      </p:sp>
      <p:sp>
        <p:nvSpPr>
          <p:cNvPr id="9" name="テキスト ボックス 8">
            <a:extLst>
              <a:ext uri="{FF2B5EF4-FFF2-40B4-BE49-F238E27FC236}">
                <a16:creationId xmlns:a16="http://schemas.microsoft.com/office/drawing/2014/main" id="{06839420-2D2B-4469-8F16-2F1CCCDD9DD0}"/>
              </a:ext>
            </a:extLst>
          </p:cNvPr>
          <p:cNvSpPr txBox="1"/>
          <p:nvPr/>
        </p:nvSpPr>
        <p:spPr>
          <a:xfrm>
            <a:off x="6208785" y="1142949"/>
            <a:ext cx="2835564" cy="707886"/>
          </a:xfrm>
          <a:prstGeom prst="rect">
            <a:avLst/>
          </a:prstGeom>
          <a:solidFill>
            <a:srgbClr val="FFFFCC"/>
          </a:solidFill>
          <a:ln w="28575">
            <a:solidFill>
              <a:schemeClr val="accent2"/>
            </a:solidFill>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機種に設定した内容及び設定内容により、</a:t>
            </a:r>
            <a:endParaRPr kumimoji="1" lang="en-US" altLang="ja-JP" sz="1000" dirty="0">
              <a:latin typeface="メイリオ" panose="020B0604030504040204" pitchFamily="50" charset="-128"/>
              <a:ea typeface="メイリオ" panose="020B0604030504040204" pitchFamily="50" charset="-128"/>
            </a:endParaRPr>
          </a:p>
          <a:p>
            <a:r>
              <a:rPr kumimoji="1" lang="ja-JP" altLang="en-US" sz="1000" dirty="0">
                <a:latin typeface="メイリオ" panose="020B0604030504040204" pitchFamily="50" charset="-128"/>
                <a:ea typeface="メイリオ" panose="020B0604030504040204" pitchFamily="50" charset="-128"/>
              </a:rPr>
              <a:t>設定可能な項目に対し設定できます。</a:t>
            </a:r>
          </a:p>
          <a:p>
            <a:r>
              <a:rPr kumimoji="1" lang="en-US" altLang="ja-JP" sz="1000" dirty="0">
                <a:latin typeface="メイリオ" panose="020B0604030504040204" pitchFamily="50" charset="-128"/>
                <a:ea typeface="メイリオ" panose="020B0604030504040204" pitchFamily="50" charset="-128"/>
              </a:rPr>
              <a:t>(</a:t>
            </a:r>
            <a:r>
              <a:rPr kumimoji="1" lang="ja-JP" altLang="en-US" sz="1000" dirty="0">
                <a:latin typeface="メイリオ" panose="020B0604030504040204" pitchFamily="50" charset="-128"/>
                <a:ea typeface="メイリオ" panose="020B0604030504040204" pitchFamily="50" charset="-128"/>
              </a:rPr>
              <a:t>設定不可な項目はグレーアウトもしくは</a:t>
            </a:r>
            <a:endParaRPr kumimoji="1" lang="en-US" altLang="ja-JP" sz="1000" dirty="0">
              <a:latin typeface="メイリオ" panose="020B0604030504040204" pitchFamily="50" charset="-128"/>
              <a:ea typeface="メイリオ" panose="020B0604030504040204" pitchFamily="50" charset="-128"/>
            </a:endParaRPr>
          </a:p>
          <a:p>
            <a:r>
              <a:rPr kumimoji="1" lang="ja-JP" altLang="en-US" sz="1000" dirty="0">
                <a:latin typeface="メイリオ" panose="020B0604030504040204" pitchFamily="50" charset="-128"/>
                <a:ea typeface="メイリオ" panose="020B0604030504040204" pitchFamily="50" charset="-128"/>
              </a:rPr>
              <a:t>エラーとなります。</a:t>
            </a:r>
            <a:r>
              <a:rPr kumimoji="1"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11" name="フッター プレースホルダー 5">
            <a:extLst>
              <a:ext uri="{FF2B5EF4-FFF2-40B4-BE49-F238E27FC236}">
                <a16:creationId xmlns:a16="http://schemas.microsoft.com/office/drawing/2014/main" id="{9B70A854-D702-4401-BAF9-CA1300993DEF}"/>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graphicFrame>
        <p:nvGraphicFramePr>
          <p:cNvPr id="12" name="オブジェクト 11">
            <a:extLst>
              <a:ext uri="{FF2B5EF4-FFF2-40B4-BE49-F238E27FC236}">
                <a16:creationId xmlns:a16="http://schemas.microsoft.com/office/drawing/2014/main" id="{A5488A63-A537-4B26-A86D-EB6FAB72F2DF}"/>
              </a:ext>
            </a:extLst>
          </p:cNvPr>
          <p:cNvGraphicFramePr>
            <a:graphicFrameLocks noChangeAspect="1"/>
          </p:cNvGraphicFramePr>
          <p:nvPr>
            <p:extLst>
              <p:ext uri="{D42A27DB-BD31-4B8C-83A1-F6EECF244321}">
                <p14:modId xmlns:p14="http://schemas.microsoft.com/office/powerpoint/2010/main" val="4121317693"/>
              </p:ext>
            </p:extLst>
          </p:nvPr>
        </p:nvGraphicFramePr>
        <p:xfrm>
          <a:off x="353876" y="1925752"/>
          <a:ext cx="8718302" cy="4617188"/>
        </p:xfrm>
        <a:graphic>
          <a:graphicData uri="http://schemas.openxmlformats.org/presentationml/2006/ole">
            <mc:AlternateContent xmlns:mc="http://schemas.openxmlformats.org/markup-compatibility/2006">
              <mc:Choice xmlns:v="urn:schemas-microsoft-com:vml" Requires="v">
                <p:oleObj name="Worksheet" r:id="rId2" imgW="16525926" imgH="9963150" progId="Excel.Sheet.12">
                  <p:embed/>
                </p:oleObj>
              </mc:Choice>
              <mc:Fallback>
                <p:oleObj name="Worksheet" r:id="rId2" imgW="16525926" imgH="9963150" progId="Excel.Sheet.12">
                  <p:embed/>
                  <p:pic>
                    <p:nvPicPr>
                      <p:cNvPr id="10" name="オブジェクト 9"/>
                      <p:cNvPicPr/>
                      <p:nvPr/>
                    </p:nvPicPr>
                    <p:blipFill>
                      <a:blip r:embed="rId3"/>
                      <a:stretch>
                        <a:fillRect/>
                      </a:stretch>
                    </p:blipFill>
                    <p:spPr>
                      <a:xfrm>
                        <a:off x="353876" y="1925752"/>
                        <a:ext cx="8718302" cy="4617188"/>
                      </a:xfrm>
                      <a:prstGeom prst="rect">
                        <a:avLst/>
                      </a:prstGeom>
                    </p:spPr>
                  </p:pic>
                </p:oleObj>
              </mc:Fallback>
            </mc:AlternateContent>
          </a:graphicData>
        </a:graphic>
      </p:graphicFrame>
    </p:spTree>
    <p:extLst>
      <p:ext uri="{BB962C8B-B14F-4D97-AF65-F5344CB8AC3E}">
        <p14:creationId xmlns:p14="http://schemas.microsoft.com/office/powerpoint/2010/main" val="2891302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DE6678B7-0CDC-4D4C-8476-9C32791F6389}"/>
              </a:ext>
            </a:extLst>
          </p:cNvPr>
          <p:cNvPicPr>
            <a:picLocks noChangeAspect="1"/>
          </p:cNvPicPr>
          <p:nvPr/>
        </p:nvPicPr>
        <p:blipFill>
          <a:blip r:embed="rId2"/>
          <a:stretch>
            <a:fillRect/>
          </a:stretch>
        </p:blipFill>
        <p:spPr>
          <a:xfrm>
            <a:off x="353875" y="1955094"/>
            <a:ext cx="8718302" cy="4587846"/>
          </a:xfrm>
          <a:prstGeom prst="rect">
            <a:avLst/>
          </a:prstGeom>
        </p:spPr>
      </p:pic>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2.</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機能詳細</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4" name="Rectangle 1"/>
          <p:cNvSpPr>
            <a:spLocks noChangeArrowheads="1"/>
          </p:cNvSpPr>
          <p:nvPr/>
        </p:nvSpPr>
        <p:spPr bwMode="auto">
          <a:xfrm>
            <a:off x="-6624" y="958549"/>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2.3.</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設定編集</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65043" y="1603513"/>
            <a:ext cx="8872333" cy="338554"/>
          </a:xfrm>
          <a:prstGeom prst="rect">
            <a:avLst/>
          </a:prstGeom>
          <a:noFill/>
        </p:spPr>
        <p:txBody>
          <a:bodyPr wrap="square" rtlCol="0">
            <a:spAutoFit/>
          </a:bodyPr>
          <a:lstStyle/>
          <a:p>
            <a:r>
              <a:rPr lang="en-US" altLang="ja-JP" sz="1600" dirty="0">
                <a:latin typeface="メイリオ" panose="020B0604030504040204" pitchFamily="50" charset="-128"/>
                <a:ea typeface="メイリオ" panose="020B0604030504040204" pitchFamily="50" charset="-128"/>
              </a:rPr>
              <a:t>2.3.5</a:t>
            </a:r>
            <a:r>
              <a:rPr lang="ja-JP" altLang="en-US" sz="1600" dirty="0">
                <a:latin typeface="メイリオ" panose="020B0604030504040204" pitchFamily="50" charset="-128"/>
                <a:ea typeface="メイリオ" panose="020B0604030504040204" pitchFamily="50" charset="-128"/>
              </a:rPr>
              <a:t> 設定項目詳細 ③</a:t>
            </a:r>
            <a:endParaRPr kumimoji="1" lang="en-US" altLang="ja-JP" sz="160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8617058" y="6548034"/>
            <a:ext cx="526942" cy="307777"/>
          </a:xfrm>
          <a:prstGeom prst="rect">
            <a:avLst/>
          </a:prstGeom>
          <a:noFill/>
        </p:spPr>
        <p:txBody>
          <a:bodyPr wrap="square" rtlCol="0">
            <a:spAutoFit/>
          </a:bodyPr>
          <a:lstStyle/>
          <a:p>
            <a:pPr algn="r"/>
            <a:r>
              <a:rPr kumimoji="1" lang="en-US" altLang="ja-JP" sz="1400" dirty="0"/>
              <a:t>14</a:t>
            </a:r>
            <a:endParaRPr kumimoji="1" lang="ja-JP" altLang="en-US" sz="1400" dirty="0"/>
          </a:p>
        </p:txBody>
      </p:sp>
      <p:sp>
        <p:nvSpPr>
          <p:cNvPr id="10" name="テキスト ボックス 9">
            <a:extLst>
              <a:ext uri="{FF2B5EF4-FFF2-40B4-BE49-F238E27FC236}">
                <a16:creationId xmlns:a16="http://schemas.microsoft.com/office/drawing/2014/main" id="{C3EE4639-A78E-4D7C-BE45-0946D969844A}"/>
              </a:ext>
            </a:extLst>
          </p:cNvPr>
          <p:cNvSpPr txBox="1"/>
          <p:nvPr/>
        </p:nvSpPr>
        <p:spPr>
          <a:xfrm>
            <a:off x="6199549" y="1133718"/>
            <a:ext cx="2835564" cy="707886"/>
          </a:xfrm>
          <a:prstGeom prst="rect">
            <a:avLst/>
          </a:prstGeom>
          <a:solidFill>
            <a:srgbClr val="FFFFCC"/>
          </a:solidFill>
          <a:ln w="28575">
            <a:solidFill>
              <a:schemeClr val="accent2"/>
            </a:solidFill>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機種に設定した内容及び設定内容により、</a:t>
            </a:r>
            <a:endParaRPr kumimoji="1" lang="en-US" altLang="ja-JP" sz="1000" dirty="0">
              <a:latin typeface="メイリオ" panose="020B0604030504040204" pitchFamily="50" charset="-128"/>
              <a:ea typeface="メイリオ" panose="020B0604030504040204" pitchFamily="50" charset="-128"/>
            </a:endParaRPr>
          </a:p>
          <a:p>
            <a:r>
              <a:rPr kumimoji="1" lang="ja-JP" altLang="en-US" sz="1000" dirty="0">
                <a:latin typeface="メイリオ" panose="020B0604030504040204" pitchFamily="50" charset="-128"/>
                <a:ea typeface="メイリオ" panose="020B0604030504040204" pitchFamily="50" charset="-128"/>
              </a:rPr>
              <a:t>設定可能な項目に対し設定できます。</a:t>
            </a:r>
          </a:p>
          <a:p>
            <a:r>
              <a:rPr kumimoji="1" lang="en-US" altLang="ja-JP" sz="1000" dirty="0">
                <a:latin typeface="メイリオ" panose="020B0604030504040204" pitchFamily="50" charset="-128"/>
                <a:ea typeface="メイリオ" panose="020B0604030504040204" pitchFamily="50" charset="-128"/>
              </a:rPr>
              <a:t>(</a:t>
            </a:r>
            <a:r>
              <a:rPr kumimoji="1" lang="ja-JP" altLang="en-US" sz="1000" dirty="0">
                <a:latin typeface="メイリオ" panose="020B0604030504040204" pitchFamily="50" charset="-128"/>
                <a:ea typeface="メイリオ" panose="020B0604030504040204" pitchFamily="50" charset="-128"/>
              </a:rPr>
              <a:t>設定不可な項目はグレーアウトもしくは</a:t>
            </a:r>
            <a:endParaRPr kumimoji="1" lang="en-US" altLang="ja-JP" sz="1000" dirty="0">
              <a:latin typeface="メイリオ" panose="020B0604030504040204" pitchFamily="50" charset="-128"/>
              <a:ea typeface="メイリオ" panose="020B0604030504040204" pitchFamily="50" charset="-128"/>
            </a:endParaRPr>
          </a:p>
          <a:p>
            <a:r>
              <a:rPr kumimoji="1" lang="ja-JP" altLang="en-US" sz="1000" dirty="0">
                <a:latin typeface="メイリオ" panose="020B0604030504040204" pitchFamily="50" charset="-128"/>
                <a:ea typeface="メイリオ" panose="020B0604030504040204" pitchFamily="50" charset="-128"/>
              </a:rPr>
              <a:t>エラーとなります。</a:t>
            </a:r>
            <a:r>
              <a:rPr kumimoji="1"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11" name="フッター プレースホルダー 5">
            <a:extLst>
              <a:ext uri="{FF2B5EF4-FFF2-40B4-BE49-F238E27FC236}">
                <a16:creationId xmlns:a16="http://schemas.microsoft.com/office/drawing/2014/main" id="{3B018838-F6EC-4741-B443-06D0162348A6}"/>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spTree>
    <p:extLst>
      <p:ext uri="{BB962C8B-B14F-4D97-AF65-F5344CB8AC3E}">
        <p14:creationId xmlns:p14="http://schemas.microsoft.com/office/powerpoint/2010/main" val="30474415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2.</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機能詳細</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4" name="Rectangle 1"/>
          <p:cNvSpPr>
            <a:spLocks noChangeArrowheads="1"/>
          </p:cNvSpPr>
          <p:nvPr/>
        </p:nvSpPr>
        <p:spPr bwMode="auto">
          <a:xfrm>
            <a:off x="-6624" y="958549"/>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2.3.</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設定編集</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65043" y="1603513"/>
            <a:ext cx="8872333" cy="338554"/>
          </a:xfrm>
          <a:prstGeom prst="rect">
            <a:avLst/>
          </a:prstGeom>
          <a:noFill/>
        </p:spPr>
        <p:txBody>
          <a:bodyPr wrap="square" rtlCol="0">
            <a:spAutoFit/>
          </a:bodyPr>
          <a:lstStyle/>
          <a:p>
            <a:r>
              <a:rPr lang="en-US" altLang="ja-JP" sz="1600" dirty="0">
                <a:latin typeface="メイリオ" panose="020B0604030504040204" pitchFamily="50" charset="-128"/>
                <a:ea typeface="メイリオ" panose="020B0604030504040204" pitchFamily="50" charset="-128"/>
              </a:rPr>
              <a:t>2.3.5</a:t>
            </a:r>
            <a:r>
              <a:rPr lang="ja-JP" altLang="en-US" sz="1600" dirty="0">
                <a:latin typeface="メイリオ" panose="020B0604030504040204" pitchFamily="50" charset="-128"/>
                <a:ea typeface="メイリオ" panose="020B0604030504040204" pitchFamily="50" charset="-128"/>
              </a:rPr>
              <a:t> 設定項目詳細 ④</a:t>
            </a:r>
            <a:endParaRPr kumimoji="1" lang="en-US" altLang="ja-JP" sz="160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8617058" y="6548034"/>
            <a:ext cx="526942" cy="307777"/>
          </a:xfrm>
          <a:prstGeom prst="rect">
            <a:avLst/>
          </a:prstGeom>
          <a:noFill/>
        </p:spPr>
        <p:txBody>
          <a:bodyPr wrap="square" rtlCol="0">
            <a:spAutoFit/>
          </a:bodyPr>
          <a:lstStyle/>
          <a:p>
            <a:pPr algn="r"/>
            <a:r>
              <a:rPr kumimoji="1" lang="en-US" altLang="ja-JP" sz="1400" dirty="0"/>
              <a:t>15</a:t>
            </a:r>
            <a:endParaRPr kumimoji="1" lang="ja-JP" altLang="en-US" sz="1400" dirty="0"/>
          </a:p>
        </p:txBody>
      </p:sp>
      <p:sp>
        <p:nvSpPr>
          <p:cNvPr id="10" name="テキスト ボックス 9">
            <a:extLst>
              <a:ext uri="{FF2B5EF4-FFF2-40B4-BE49-F238E27FC236}">
                <a16:creationId xmlns:a16="http://schemas.microsoft.com/office/drawing/2014/main" id="{1BF720D8-38FC-4932-82E6-3774AB1E8A59}"/>
              </a:ext>
            </a:extLst>
          </p:cNvPr>
          <p:cNvSpPr txBox="1"/>
          <p:nvPr/>
        </p:nvSpPr>
        <p:spPr>
          <a:xfrm>
            <a:off x="6208785" y="1133711"/>
            <a:ext cx="2835564" cy="707886"/>
          </a:xfrm>
          <a:prstGeom prst="rect">
            <a:avLst/>
          </a:prstGeom>
          <a:solidFill>
            <a:srgbClr val="FFFFCC"/>
          </a:solidFill>
          <a:ln w="28575">
            <a:solidFill>
              <a:schemeClr val="accent2"/>
            </a:solidFill>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機種に設定した内容及び設定内容により、</a:t>
            </a:r>
            <a:endParaRPr kumimoji="1" lang="en-US" altLang="ja-JP" sz="1000" dirty="0">
              <a:latin typeface="メイリオ" panose="020B0604030504040204" pitchFamily="50" charset="-128"/>
              <a:ea typeface="メイリオ" panose="020B0604030504040204" pitchFamily="50" charset="-128"/>
            </a:endParaRPr>
          </a:p>
          <a:p>
            <a:r>
              <a:rPr kumimoji="1" lang="ja-JP" altLang="en-US" sz="1000" dirty="0">
                <a:latin typeface="メイリオ" panose="020B0604030504040204" pitchFamily="50" charset="-128"/>
                <a:ea typeface="メイリオ" panose="020B0604030504040204" pitchFamily="50" charset="-128"/>
              </a:rPr>
              <a:t>設定可能な項目に対し設定できます。</a:t>
            </a:r>
          </a:p>
          <a:p>
            <a:r>
              <a:rPr kumimoji="1" lang="en-US" altLang="ja-JP" sz="1000" dirty="0">
                <a:latin typeface="メイリオ" panose="020B0604030504040204" pitchFamily="50" charset="-128"/>
                <a:ea typeface="メイリオ" panose="020B0604030504040204" pitchFamily="50" charset="-128"/>
              </a:rPr>
              <a:t>(</a:t>
            </a:r>
            <a:r>
              <a:rPr kumimoji="1" lang="ja-JP" altLang="en-US" sz="1000" dirty="0">
                <a:latin typeface="メイリオ" panose="020B0604030504040204" pitchFamily="50" charset="-128"/>
                <a:ea typeface="メイリオ" panose="020B0604030504040204" pitchFamily="50" charset="-128"/>
              </a:rPr>
              <a:t>設定不可な項目はグレーアウトもしくは</a:t>
            </a:r>
            <a:endParaRPr kumimoji="1" lang="en-US" altLang="ja-JP" sz="1000" dirty="0">
              <a:latin typeface="メイリオ" panose="020B0604030504040204" pitchFamily="50" charset="-128"/>
              <a:ea typeface="メイリオ" panose="020B0604030504040204" pitchFamily="50" charset="-128"/>
            </a:endParaRPr>
          </a:p>
          <a:p>
            <a:r>
              <a:rPr kumimoji="1" lang="ja-JP" altLang="en-US" sz="1000" dirty="0">
                <a:latin typeface="メイリオ" panose="020B0604030504040204" pitchFamily="50" charset="-128"/>
                <a:ea typeface="メイリオ" panose="020B0604030504040204" pitchFamily="50" charset="-128"/>
              </a:rPr>
              <a:t>エラーとなります。</a:t>
            </a:r>
            <a:r>
              <a:rPr kumimoji="1"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11" name="フッター プレースホルダー 5">
            <a:extLst>
              <a:ext uri="{FF2B5EF4-FFF2-40B4-BE49-F238E27FC236}">
                <a16:creationId xmlns:a16="http://schemas.microsoft.com/office/drawing/2014/main" id="{612A1712-6C07-48FB-A74C-7CCDFD00E039}"/>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graphicFrame>
        <p:nvGraphicFramePr>
          <p:cNvPr id="12" name="オブジェクト 11">
            <a:extLst>
              <a:ext uri="{FF2B5EF4-FFF2-40B4-BE49-F238E27FC236}">
                <a16:creationId xmlns:a16="http://schemas.microsoft.com/office/drawing/2014/main" id="{7AFE813F-BC1C-4E1B-81AE-404535DCA7BB}"/>
              </a:ext>
            </a:extLst>
          </p:cNvPr>
          <p:cNvGraphicFramePr>
            <a:graphicFrameLocks noChangeAspect="1"/>
          </p:cNvGraphicFramePr>
          <p:nvPr>
            <p:extLst>
              <p:ext uri="{D42A27DB-BD31-4B8C-83A1-F6EECF244321}">
                <p14:modId xmlns:p14="http://schemas.microsoft.com/office/powerpoint/2010/main" val="2336050120"/>
              </p:ext>
            </p:extLst>
          </p:nvPr>
        </p:nvGraphicFramePr>
        <p:xfrm>
          <a:off x="353875" y="1934318"/>
          <a:ext cx="8718303" cy="4599015"/>
        </p:xfrm>
        <a:graphic>
          <a:graphicData uri="http://schemas.openxmlformats.org/presentationml/2006/ole">
            <mc:AlternateContent xmlns:mc="http://schemas.openxmlformats.org/markup-compatibility/2006">
              <mc:Choice xmlns:v="urn:schemas-microsoft-com:vml" Requires="v">
                <p:oleObj name="Worksheet" r:id="rId2" imgW="16525926" imgH="9677400" progId="Excel.Sheet.12">
                  <p:embed/>
                </p:oleObj>
              </mc:Choice>
              <mc:Fallback>
                <p:oleObj name="Worksheet" r:id="rId2" imgW="16525926" imgH="9677400" progId="Excel.Sheet.12">
                  <p:embed/>
                  <p:pic>
                    <p:nvPicPr>
                      <p:cNvPr id="7" name="オブジェクト 6"/>
                      <p:cNvPicPr/>
                      <p:nvPr/>
                    </p:nvPicPr>
                    <p:blipFill>
                      <a:blip r:embed="rId3"/>
                      <a:stretch>
                        <a:fillRect/>
                      </a:stretch>
                    </p:blipFill>
                    <p:spPr>
                      <a:xfrm>
                        <a:off x="353875" y="1934318"/>
                        <a:ext cx="8718303" cy="4599015"/>
                      </a:xfrm>
                      <a:prstGeom prst="rect">
                        <a:avLst/>
                      </a:prstGeom>
                    </p:spPr>
                  </p:pic>
                </p:oleObj>
              </mc:Fallback>
            </mc:AlternateContent>
          </a:graphicData>
        </a:graphic>
      </p:graphicFrame>
    </p:spTree>
    <p:extLst>
      <p:ext uri="{BB962C8B-B14F-4D97-AF65-F5344CB8AC3E}">
        <p14:creationId xmlns:p14="http://schemas.microsoft.com/office/powerpoint/2010/main" val="37134177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E0B5D6E-0DE0-BEAE-05EC-368BB80A5FE2}"/>
              </a:ext>
            </a:extLst>
          </p:cNvPr>
          <p:cNvPicPr>
            <a:picLocks noChangeAspect="1"/>
          </p:cNvPicPr>
          <p:nvPr/>
        </p:nvPicPr>
        <p:blipFill>
          <a:blip r:embed="rId2"/>
          <a:stretch>
            <a:fillRect/>
          </a:stretch>
        </p:blipFill>
        <p:spPr>
          <a:xfrm>
            <a:off x="353875" y="1937770"/>
            <a:ext cx="8710226" cy="2241678"/>
          </a:xfrm>
          <a:prstGeom prst="rect">
            <a:avLst/>
          </a:prstGeom>
        </p:spPr>
      </p:pic>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2.</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機能詳細</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4" name="Rectangle 1"/>
          <p:cNvSpPr>
            <a:spLocks noChangeArrowheads="1"/>
          </p:cNvSpPr>
          <p:nvPr/>
        </p:nvSpPr>
        <p:spPr bwMode="auto">
          <a:xfrm>
            <a:off x="-6624" y="958549"/>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2.3.</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設定編集</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65043" y="1603513"/>
            <a:ext cx="8872333" cy="338554"/>
          </a:xfrm>
          <a:prstGeom prst="rect">
            <a:avLst/>
          </a:prstGeom>
          <a:noFill/>
        </p:spPr>
        <p:txBody>
          <a:bodyPr wrap="square" rtlCol="0">
            <a:spAutoFit/>
          </a:bodyPr>
          <a:lstStyle/>
          <a:p>
            <a:r>
              <a:rPr lang="en-US" altLang="ja-JP" sz="1600" dirty="0">
                <a:latin typeface="メイリオ" panose="020B0604030504040204" pitchFamily="50" charset="-128"/>
                <a:ea typeface="メイリオ" panose="020B0604030504040204" pitchFamily="50" charset="-128"/>
              </a:rPr>
              <a:t>2.3.5</a:t>
            </a:r>
            <a:r>
              <a:rPr lang="ja-JP" altLang="en-US" sz="1600" dirty="0">
                <a:latin typeface="メイリオ" panose="020B0604030504040204" pitchFamily="50" charset="-128"/>
                <a:ea typeface="メイリオ" panose="020B0604030504040204" pitchFamily="50" charset="-128"/>
              </a:rPr>
              <a:t> 設定項目詳細 ⑤</a:t>
            </a:r>
            <a:endParaRPr kumimoji="1" lang="en-US" altLang="ja-JP" sz="160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8617058" y="6548034"/>
            <a:ext cx="526942" cy="307777"/>
          </a:xfrm>
          <a:prstGeom prst="rect">
            <a:avLst/>
          </a:prstGeom>
          <a:noFill/>
        </p:spPr>
        <p:txBody>
          <a:bodyPr wrap="square" rtlCol="0">
            <a:spAutoFit/>
          </a:bodyPr>
          <a:lstStyle/>
          <a:p>
            <a:pPr algn="r"/>
            <a:r>
              <a:rPr kumimoji="1" lang="en-US" altLang="ja-JP" sz="1400" dirty="0"/>
              <a:t>16</a:t>
            </a:r>
            <a:endParaRPr kumimoji="1" lang="ja-JP" altLang="en-US" sz="1400" dirty="0"/>
          </a:p>
        </p:txBody>
      </p:sp>
      <p:sp>
        <p:nvSpPr>
          <p:cNvPr id="10" name="テキスト ボックス 9">
            <a:extLst>
              <a:ext uri="{FF2B5EF4-FFF2-40B4-BE49-F238E27FC236}">
                <a16:creationId xmlns:a16="http://schemas.microsoft.com/office/drawing/2014/main" id="{027DA10F-078F-422D-A84C-9760CAE88011}"/>
              </a:ext>
            </a:extLst>
          </p:cNvPr>
          <p:cNvSpPr txBox="1"/>
          <p:nvPr/>
        </p:nvSpPr>
        <p:spPr>
          <a:xfrm>
            <a:off x="6208785" y="1133716"/>
            <a:ext cx="2835564" cy="707886"/>
          </a:xfrm>
          <a:prstGeom prst="rect">
            <a:avLst/>
          </a:prstGeom>
          <a:solidFill>
            <a:srgbClr val="FFFFCC"/>
          </a:solidFill>
          <a:ln w="28575">
            <a:solidFill>
              <a:schemeClr val="accent2"/>
            </a:solidFill>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機種に設定した内容及び設定内容により、</a:t>
            </a:r>
            <a:endParaRPr kumimoji="1" lang="en-US" altLang="ja-JP" sz="1000" dirty="0">
              <a:latin typeface="メイリオ" panose="020B0604030504040204" pitchFamily="50" charset="-128"/>
              <a:ea typeface="メイリオ" panose="020B0604030504040204" pitchFamily="50" charset="-128"/>
            </a:endParaRPr>
          </a:p>
          <a:p>
            <a:r>
              <a:rPr kumimoji="1" lang="ja-JP" altLang="en-US" sz="1000" dirty="0">
                <a:latin typeface="メイリオ" panose="020B0604030504040204" pitchFamily="50" charset="-128"/>
                <a:ea typeface="メイリオ" panose="020B0604030504040204" pitchFamily="50" charset="-128"/>
              </a:rPr>
              <a:t>設定可能な項目に対し設定できます。</a:t>
            </a:r>
          </a:p>
          <a:p>
            <a:r>
              <a:rPr kumimoji="1" lang="en-US" altLang="ja-JP" sz="1000" dirty="0">
                <a:latin typeface="メイリオ" panose="020B0604030504040204" pitchFamily="50" charset="-128"/>
                <a:ea typeface="メイリオ" panose="020B0604030504040204" pitchFamily="50" charset="-128"/>
              </a:rPr>
              <a:t>(</a:t>
            </a:r>
            <a:r>
              <a:rPr kumimoji="1" lang="ja-JP" altLang="en-US" sz="1000" dirty="0">
                <a:latin typeface="メイリオ" panose="020B0604030504040204" pitchFamily="50" charset="-128"/>
                <a:ea typeface="メイリオ" panose="020B0604030504040204" pitchFamily="50" charset="-128"/>
              </a:rPr>
              <a:t>設定不可な項目はグレーアウトもしくは</a:t>
            </a:r>
            <a:endParaRPr kumimoji="1" lang="en-US" altLang="ja-JP" sz="1000" dirty="0">
              <a:latin typeface="メイリオ" panose="020B0604030504040204" pitchFamily="50" charset="-128"/>
              <a:ea typeface="メイリオ" panose="020B0604030504040204" pitchFamily="50" charset="-128"/>
            </a:endParaRPr>
          </a:p>
          <a:p>
            <a:r>
              <a:rPr kumimoji="1" lang="ja-JP" altLang="en-US" sz="1000" dirty="0">
                <a:latin typeface="メイリオ" panose="020B0604030504040204" pitchFamily="50" charset="-128"/>
                <a:ea typeface="メイリオ" panose="020B0604030504040204" pitchFamily="50" charset="-128"/>
              </a:rPr>
              <a:t>エラーとなります。</a:t>
            </a:r>
            <a:r>
              <a:rPr kumimoji="1"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11" name="フッター プレースホルダー 5">
            <a:extLst>
              <a:ext uri="{FF2B5EF4-FFF2-40B4-BE49-F238E27FC236}">
                <a16:creationId xmlns:a16="http://schemas.microsoft.com/office/drawing/2014/main" id="{F21D8727-103C-4C7A-8B11-FD3D6F06B262}"/>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spTree>
    <p:extLst>
      <p:ext uri="{BB962C8B-B14F-4D97-AF65-F5344CB8AC3E}">
        <p14:creationId xmlns:p14="http://schemas.microsoft.com/office/powerpoint/2010/main" val="15541960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2.</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機能詳細</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4" name="Rectangle 1"/>
          <p:cNvSpPr>
            <a:spLocks noChangeArrowheads="1"/>
          </p:cNvSpPr>
          <p:nvPr/>
        </p:nvSpPr>
        <p:spPr bwMode="auto">
          <a:xfrm>
            <a:off x="-6624" y="958549"/>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2.3.</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設定編集</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65043" y="1603513"/>
            <a:ext cx="8872333" cy="338554"/>
          </a:xfrm>
          <a:prstGeom prst="rect">
            <a:avLst/>
          </a:prstGeom>
          <a:noFill/>
        </p:spPr>
        <p:txBody>
          <a:bodyPr wrap="square" rtlCol="0">
            <a:spAutoFit/>
          </a:bodyPr>
          <a:lstStyle/>
          <a:p>
            <a:r>
              <a:rPr lang="en-US" altLang="ja-JP" sz="1600" dirty="0">
                <a:latin typeface="メイリオ" panose="020B0604030504040204" pitchFamily="50" charset="-128"/>
                <a:ea typeface="メイリオ" panose="020B0604030504040204" pitchFamily="50" charset="-128"/>
              </a:rPr>
              <a:t>2.3.6</a:t>
            </a:r>
            <a:r>
              <a:rPr lang="ja-JP" altLang="en-US" sz="1600" dirty="0">
                <a:latin typeface="メイリオ" panose="020B0604030504040204" pitchFamily="50" charset="-128"/>
                <a:ea typeface="メイリオ" panose="020B0604030504040204" pitchFamily="50" charset="-128"/>
              </a:rPr>
              <a:t> 設定項目と端末側設定ツール画面例</a:t>
            </a:r>
            <a:r>
              <a:rPr lang="en-US" altLang="ja-JP" sz="1600" dirty="0">
                <a:latin typeface="メイリオ" panose="020B0604030504040204" pitchFamily="50" charset="-128"/>
                <a:ea typeface="メイリオ" panose="020B0604030504040204" pitchFamily="50" charset="-128"/>
              </a:rPr>
              <a:t>(Android)</a:t>
            </a:r>
            <a:endParaRPr kumimoji="1" lang="en-US" altLang="ja-JP" sz="16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265043" y="1998722"/>
            <a:ext cx="8872333" cy="584775"/>
          </a:xfrm>
          <a:prstGeom prst="rect">
            <a:avLst/>
          </a:prstGeom>
          <a:noFill/>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本ツールの主な設定項目と、端末側の設定ツール「所有者情報」「無線</a:t>
            </a:r>
            <a:r>
              <a:rPr lang="en-US" altLang="ja-JP" sz="1600" dirty="0">
                <a:latin typeface="メイリオ" panose="020B0604030504040204" pitchFamily="50" charset="-128"/>
                <a:ea typeface="メイリオ" panose="020B0604030504040204" pitchFamily="50" charset="-128"/>
              </a:rPr>
              <a:t>LAN</a:t>
            </a:r>
            <a:r>
              <a:rPr lang="ja-JP" altLang="en-US" sz="1600" dirty="0">
                <a:latin typeface="メイリオ" panose="020B0604030504040204" pitchFamily="50" charset="-128"/>
                <a:ea typeface="メイリオ" panose="020B0604030504040204" pitchFamily="50" charset="-128"/>
              </a:rPr>
              <a:t>設定」の設定画面との対応表を以下に示します。番号は「</a:t>
            </a:r>
            <a:r>
              <a:rPr lang="en-US" altLang="ja-JP" sz="1600" dirty="0">
                <a:latin typeface="メイリオ" panose="020B0604030504040204" pitchFamily="50" charset="-128"/>
                <a:ea typeface="メイリオ" panose="020B0604030504040204" pitchFamily="50" charset="-128"/>
              </a:rPr>
              <a:t>2.3.3 </a:t>
            </a:r>
            <a:r>
              <a:rPr lang="ja-JP" altLang="en-US" sz="1600" dirty="0">
                <a:latin typeface="メイリオ" panose="020B0604030504040204" pitchFamily="50" charset="-128"/>
                <a:ea typeface="メイリオ" panose="020B0604030504040204" pitchFamily="50" charset="-128"/>
              </a:rPr>
              <a:t>端末設定項目詳細」で示した図番号です。</a:t>
            </a:r>
            <a:endParaRPr kumimoji="1" lang="ja-JP" altLang="en-US" sz="16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8617058" y="6548034"/>
            <a:ext cx="526942" cy="307777"/>
          </a:xfrm>
          <a:prstGeom prst="rect">
            <a:avLst/>
          </a:prstGeom>
          <a:noFill/>
        </p:spPr>
        <p:txBody>
          <a:bodyPr wrap="square" rtlCol="0">
            <a:spAutoFit/>
          </a:bodyPr>
          <a:lstStyle/>
          <a:p>
            <a:pPr algn="r"/>
            <a:r>
              <a:rPr kumimoji="1" lang="en-US" altLang="ja-JP" sz="1400" dirty="0"/>
              <a:t>17</a:t>
            </a:r>
            <a:endParaRPr kumimoji="1" lang="ja-JP" altLang="en-US" sz="1400" dirty="0"/>
          </a:p>
        </p:txBody>
      </p:sp>
      <p:sp>
        <p:nvSpPr>
          <p:cNvPr id="15" name="テキスト ボックス 14">
            <a:extLst>
              <a:ext uri="{FF2B5EF4-FFF2-40B4-BE49-F238E27FC236}">
                <a16:creationId xmlns:a16="http://schemas.microsoft.com/office/drawing/2014/main" id="{1D11BE38-C146-4141-AA6C-5879A5ED264F}"/>
              </a:ext>
            </a:extLst>
          </p:cNvPr>
          <p:cNvSpPr txBox="1"/>
          <p:nvPr/>
        </p:nvSpPr>
        <p:spPr>
          <a:xfrm>
            <a:off x="2301803" y="964897"/>
            <a:ext cx="2835564" cy="400110"/>
          </a:xfrm>
          <a:prstGeom prst="rect">
            <a:avLst/>
          </a:prstGeom>
          <a:solidFill>
            <a:srgbClr val="FFFFCC"/>
          </a:solidFill>
          <a:ln w="28575">
            <a:solidFill>
              <a:schemeClr val="accent2"/>
            </a:solidFill>
          </a:ln>
        </p:spPr>
        <p:txBody>
          <a:bodyPr wrap="square" rtlCol="0">
            <a:spAutoFit/>
          </a:bodyPr>
          <a:lstStyle/>
          <a:p>
            <a:r>
              <a:rPr kumimoji="1" lang="ja-JP" altLang="en-US" sz="1000" b="1" dirty="0">
                <a:solidFill>
                  <a:srgbClr val="FF0000"/>
                </a:solidFill>
                <a:latin typeface="メイリオ" panose="020B0604030504040204" pitchFamily="50" charset="-128"/>
                <a:ea typeface="メイリオ" panose="020B0604030504040204" pitchFamily="50" charset="-128"/>
              </a:rPr>
              <a:t>機種と設定項目の設定仕様については、製品のヘルプの「</a:t>
            </a:r>
            <a:r>
              <a:rPr kumimoji="1" lang="en-US" altLang="ja-JP" sz="1000" b="1" dirty="0">
                <a:solidFill>
                  <a:srgbClr val="FF0000"/>
                </a:solidFill>
                <a:latin typeface="メイリオ" panose="020B0604030504040204" pitchFamily="50" charset="-128"/>
                <a:ea typeface="メイリオ" panose="020B0604030504040204" pitchFamily="50" charset="-128"/>
              </a:rPr>
              <a:t>4.</a:t>
            </a:r>
            <a:r>
              <a:rPr kumimoji="1" lang="ja-JP" altLang="en-US" sz="1000" b="1" dirty="0">
                <a:solidFill>
                  <a:srgbClr val="FF0000"/>
                </a:solidFill>
                <a:latin typeface="メイリオ" panose="020B0604030504040204" pitchFamily="50" charset="-128"/>
                <a:ea typeface="メイリオ" panose="020B0604030504040204" pitchFamily="50" charset="-128"/>
              </a:rPr>
              <a:t>付録</a:t>
            </a:r>
            <a:r>
              <a:rPr kumimoji="1" lang="en-US" altLang="ja-JP" sz="1000" b="1" dirty="0">
                <a:solidFill>
                  <a:srgbClr val="FF0000"/>
                </a:solidFill>
                <a:latin typeface="メイリオ" panose="020B0604030504040204" pitchFamily="50" charset="-128"/>
                <a:ea typeface="メイリオ" panose="020B0604030504040204" pitchFamily="50" charset="-128"/>
              </a:rPr>
              <a:t>1</a:t>
            </a:r>
            <a:r>
              <a:rPr kumimoji="1" lang="ja-JP" altLang="en-US" sz="1000" b="1" dirty="0">
                <a:solidFill>
                  <a:srgbClr val="FF0000"/>
                </a:solidFill>
                <a:latin typeface="メイリオ" panose="020B0604030504040204" pitchFamily="50" charset="-128"/>
                <a:ea typeface="メイリオ" panose="020B0604030504040204" pitchFamily="50" charset="-128"/>
              </a:rPr>
              <a:t>」をご確認ください。</a:t>
            </a:r>
          </a:p>
        </p:txBody>
      </p:sp>
      <p:sp>
        <p:nvSpPr>
          <p:cNvPr id="14" name="フッター プレースホルダー 5">
            <a:extLst>
              <a:ext uri="{FF2B5EF4-FFF2-40B4-BE49-F238E27FC236}">
                <a16:creationId xmlns:a16="http://schemas.microsoft.com/office/drawing/2014/main" id="{41B88D9B-3D13-4963-93AC-C77670B4C81A}"/>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grpSp>
        <p:nvGrpSpPr>
          <p:cNvPr id="16" name="グループ化 15">
            <a:extLst>
              <a:ext uri="{FF2B5EF4-FFF2-40B4-BE49-F238E27FC236}">
                <a16:creationId xmlns:a16="http://schemas.microsoft.com/office/drawing/2014/main" id="{A845300B-B27A-4D89-B73E-24F20C0E8D54}"/>
              </a:ext>
            </a:extLst>
          </p:cNvPr>
          <p:cNvGrpSpPr/>
          <p:nvPr/>
        </p:nvGrpSpPr>
        <p:grpSpPr>
          <a:xfrm>
            <a:off x="265044" y="3011049"/>
            <a:ext cx="8805066" cy="3096287"/>
            <a:chOff x="353955" y="3082061"/>
            <a:chExt cx="8275000" cy="2621465"/>
          </a:xfrm>
        </p:grpSpPr>
        <p:pic>
          <p:nvPicPr>
            <p:cNvPr id="17" name="図 16">
              <a:extLst>
                <a:ext uri="{FF2B5EF4-FFF2-40B4-BE49-F238E27FC236}">
                  <a16:creationId xmlns:a16="http://schemas.microsoft.com/office/drawing/2014/main" id="{7F8E3713-B3C4-4127-8AA4-0EADCB300758}"/>
                </a:ext>
              </a:extLst>
            </p:cNvPr>
            <p:cNvPicPr>
              <a:picLocks noChangeAspect="1"/>
            </p:cNvPicPr>
            <p:nvPr/>
          </p:nvPicPr>
          <p:blipFill>
            <a:blip r:embed="rId2"/>
            <a:stretch>
              <a:fillRect/>
            </a:stretch>
          </p:blipFill>
          <p:spPr>
            <a:xfrm>
              <a:off x="353955" y="3082061"/>
              <a:ext cx="3976205" cy="2621464"/>
            </a:xfrm>
            <a:prstGeom prst="rect">
              <a:avLst/>
            </a:prstGeom>
          </p:spPr>
        </p:pic>
        <p:pic>
          <p:nvPicPr>
            <p:cNvPr id="18" name="図 17">
              <a:extLst>
                <a:ext uri="{FF2B5EF4-FFF2-40B4-BE49-F238E27FC236}">
                  <a16:creationId xmlns:a16="http://schemas.microsoft.com/office/drawing/2014/main" id="{083008E0-E40D-4D7F-8E98-BA6DB752D423}"/>
                </a:ext>
              </a:extLst>
            </p:cNvPr>
            <p:cNvPicPr>
              <a:picLocks noChangeAspect="1"/>
            </p:cNvPicPr>
            <p:nvPr/>
          </p:nvPicPr>
          <p:blipFill>
            <a:blip r:embed="rId3"/>
            <a:stretch>
              <a:fillRect/>
            </a:stretch>
          </p:blipFill>
          <p:spPr>
            <a:xfrm>
              <a:off x="4359573" y="3082062"/>
              <a:ext cx="4269382" cy="2621464"/>
            </a:xfrm>
            <a:prstGeom prst="rect">
              <a:avLst/>
            </a:prstGeom>
          </p:spPr>
        </p:pic>
      </p:grpSp>
    </p:spTree>
    <p:extLst>
      <p:ext uri="{BB962C8B-B14F-4D97-AF65-F5344CB8AC3E}">
        <p14:creationId xmlns:p14="http://schemas.microsoft.com/office/powerpoint/2010/main" val="1504505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0" y="0"/>
            <a:ext cx="8199835"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350"/>
          </a:p>
        </p:txBody>
      </p:sp>
      <p:sp>
        <p:nvSpPr>
          <p:cNvPr id="16386" name="テキスト ボックス 2"/>
          <p:cNvSpPr txBox="1">
            <a:spLocks noChangeArrowheads="1"/>
          </p:cNvSpPr>
          <p:nvPr/>
        </p:nvSpPr>
        <p:spPr bwMode="auto">
          <a:xfrm>
            <a:off x="0" y="3048000"/>
            <a:ext cx="9144000" cy="784830"/>
          </a:xfrm>
          <a:prstGeom prst="rect">
            <a:avLst/>
          </a:prstGeom>
          <a:noFill/>
          <a:ln w="9525">
            <a:noFill/>
            <a:miter lim="800000"/>
            <a:headEnd/>
            <a:tailEnd/>
          </a:ln>
        </p:spPr>
        <p:txBody>
          <a:bodyPr>
            <a:spAutoFit/>
          </a:bodyPr>
          <a:lstStyle/>
          <a:p>
            <a:r>
              <a:rPr lang="ja-JP" altLang="en-US" sz="4500" dirty="0">
                <a:solidFill>
                  <a:schemeClr val="bg1"/>
                </a:solidFill>
                <a:latin typeface="メイリオ" pitchFamily="50" charset="-128"/>
                <a:ea typeface="メイリオ" pitchFamily="50" charset="-128"/>
                <a:cs typeface="メイリオ" pitchFamily="50" charset="-128"/>
              </a:rPr>
              <a:t> </a:t>
            </a:r>
            <a:r>
              <a:rPr lang="en-US" altLang="ja-JP" sz="4500" dirty="0">
                <a:solidFill>
                  <a:schemeClr val="bg1"/>
                </a:solidFill>
                <a:latin typeface="メイリオ" pitchFamily="50" charset="-128"/>
                <a:ea typeface="メイリオ" pitchFamily="50" charset="-128"/>
                <a:cs typeface="メイリオ" pitchFamily="50" charset="-128"/>
              </a:rPr>
              <a:t>1.</a:t>
            </a:r>
            <a:r>
              <a:rPr lang="ja-JP" altLang="en-US" sz="4500" dirty="0">
                <a:solidFill>
                  <a:schemeClr val="bg1"/>
                </a:solidFill>
                <a:latin typeface="メイリオ" pitchFamily="50" charset="-128"/>
                <a:ea typeface="メイリオ" pitchFamily="50" charset="-128"/>
                <a:cs typeface="メイリオ" pitchFamily="50" charset="-128"/>
              </a:rPr>
              <a:t>概要</a:t>
            </a:r>
            <a:endParaRPr lang="en-US" altLang="ja-JP" sz="4500" dirty="0">
              <a:solidFill>
                <a:schemeClr val="bg1"/>
              </a:solidFill>
              <a:latin typeface="メイリオ" pitchFamily="50" charset="-128"/>
              <a:ea typeface="メイリオ" pitchFamily="50" charset="-128"/>
              <a:cs typeface="メイリオ" pitchFamily="50" charset="-128"/>
            </a:endParaRPr>
          </a:p>
        </p:txBody>
      </p:sp>
      <p:sp>
        <p:nvSpPr>
          <p:cNvPr id="6" name="フッター プレースホルダー 5"/>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bg1"/>
                </a:solidFill>
                <a:latin typeface="Arial Black" pitchFamily="34" charset="0"/>
                <a:ea typeface="ＭＳ Ｐゴシック" charset="-128"/>
              </a:rPr>
              <a:t>Copyright 2024 © All rights reserved, CASIO COMPUTER Co., LTD.</a:t>
            </a:r>
          </a:p>
        </p:txBody>
      </p:sp>
    </p:spTree>
    <p:extLst>
      <p:ext uri="{BB962C8B-B14F-4D97-AF65-F5344CB8AC3E}">
        <p14:creationId xmlns:p14="http://schemas.microsoft.com/office/powerpoint/2010/main" val="8767811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2.</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機能詳細</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4" name="Rectangle 1"/>
          <p:cNvSpPr>
            <a:spLocks noChangeArrowheads="1"/>
          </p:cNvSpPr>
          <p:nvPr/>
        </p:nvSpPr>
        <p:spPr bwMode="auto">
          <a:xfrm>
            <a:off x="-6624" y="958549"/>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2.3.</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設定編集</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65043" y="1603513"/>
            <a:ext cx="8872333" cy="338554"/>
          </a:xfrm>
          <a:prstGeom prst="rect">
            <a:avLst/>
          </a:prstGeom>
          <a:noFill/>
        </p:spPr>
        <p:txBody>
          <a:bodyPr wrap="square" rtlCol="0">
            <a:spAutoFit/>
          </a:bodyPr>
          <a:lstStyle/>
          <a:p>
            <a:r>
              <a:rPr lang="en-US" altLang="ja-JP" sz="1600" dirty="0">
                <a:latin typeface="メイリオ" panose="020B0604030504040204" pitchFamily="50" charset="-128"/>
                <a:ea typeface="メイリオ" panose="020B0604030504040204" pitchFamily="50" charset="-128"/>
              </a:rPr>
              <a:t>2.3.7</a:t>
            </a:r>
            <a:r>
              <a:rPr lang="ja-JP" altLang="en-US" sz="1600" dirty="0">
                <a:latin typeface="メイリオ" panose="020B0604030504040204" pitchFamily="50" charset="-128"/>
                <a:ea typeface="メイリオ" panose="020B0604030504040204" pitchFamily="50" charset="-128"/>
              </a:rPr>
              <a:t> 設定項目と端末側設定ツール画面例</a:t>
            </a:r>
            <a:r>
              <a:rPr lang="en-US" altLang="ja-JP" sz="1600" dirty="0">
                <a:latin typeface="メイリオ" panose="020B0604030504040204" pitchFamily="50" charset="-128"/>
                <a:ea typeface="メイリオ" panose="020B0604030504040204" pitchFamily="50" charset="-128"/>
              </a:rPr>
              <a:t>(Windows CE/Mobile)</a:t>
            </a:r>
            <a:endParaRPr kumimoji="1" lang="en-US" altLang="ja-JP" sz="16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265043" y="1998722"/>
            <a:ext cx="8872333" cy="584775"/>
          </a:xfrm>
          <a:prstGeom prst="rect">
            <a:avLst/>
          </a:prstGeom>
          <a:noFill/>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本ツールの主な設定項目と、端末側の設定ツール「所有者情報」「無線</a:t>
            </a:r>
            <a:r>
              <a:rPr lang="en-US" altLang="ja-JP" sz="1600" dirty="0">
                <a:latin typeface="メイリオ" panose="020B0604030504040204" pitchFamily="50" charset="-128"/>
                <a:ea typeface="メイリオ" panose="020B0604030504040204" pitchFamily="50" charset="-128"/>
              </a:rPr>
              <a:t>LAN</a:t>
            </a:r>
            <a:r>
              <a:rPr lang="ja-JP" altLang="en-US" sz="1600" dirty="0">
                <a:latin typeface="メイリオ" panose="020B0604030504040204" pitchFamily="50" charset="-128"/>
                <a:ea typeface="メイリオ" panose="020B0604030504040204" pitchFamily="50" charset="-128"/>
              </a:rPr>
              <a:t>設定」の設定画面との対応表を以下に示します。番号は「</a:t>
            </a:r>
            <a:r>
              <a:rPr lang="en-US" altLang="ja-JP" sz="1600" dirty="0">
                <a:latin typeface="メイリオ" panose="020B0604030504040204" pitchFamily="50" charset="-128"/>
                <a:ea typeface="メイリオ" panose="020B0604030504040204" pitchFamily="50" charset="-128"/>
              </a:rPr>
              <a:t>2.3.5 </a:t>
            </a:r>
            <a:r>
              <a:rPr lang="ja-JP" altLang="en-US" sz="1600" dirty="0">
                <a:latin typeface="メイリオ" panose="020B0604030504040204" pitchFamily="50" charset="-128"/>
                <a:ea typeface="メイリオ" panose="020B0604030504040204" pitchFamily="50" charset="-128"/>
              </a:rPr>
              <a:t>端末設定項目詳細」で示した図番号です。</a:t>
            </a:r>
            <a:endParaRPr kumimoji="1" lang="ja-JP" altLang="en-US" sz="16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8617058" y="6548034"/>
            <a:ext cx="526942" cy="307777"/>
          </a:xfrm>
          <a:prstGeom prst="rect">
            <a:avLst/>
          </a:prstGeom>
          <a:noFill/>
        </p:spPr>
        <p:txBody>
          <a:bodyPr wrap="square" rtlCol="0">
            <a:spAutoFit/>
          </a:bodyPr>
          <a:lstStyle/>
          <a:p>
            <a:pPr algn="r"/>
            <a:r>
              <a:rPr kumimoji="1" lang="en-US" altLang="ja-JP" sz="1400" dirty="0"/>
              <a:t>17</a:t>
            </a:r>
            <a:endParaRPr kumimoji="1" lang="ja-JP" altLang="en-US" sz="1400" dirty="0"/>
          </a:p>
        </p:txBody>
      </p:sp>
      <p:sp>
        <p:nvSpPr>
          <p:cNvPr id="13" name="テキスト ボックス 12">
            <a:extLst>
              <a:ext uri="{FF2B5EF4-FFF2-40B4-BE49-F238E27FC236}">
                <a16:creationId xmlns:a16="http://schemas.microsoft.com/office/drawing/2014/main" id="{9A68DB6E-7590-43C4-81FD-EE7BD4F7B1F8}"/>
              </a:ext>
            </a:extLst>
          </p:cNvPr>
          <p:cNvSpPr txBox="1"/>
          <p:nvPr/>
        </p:nvSpPr>
        <p:spPr>
          <a:xfrm>
            <a:off x="2301803" y="964897"/>
            <a:ext cx="2835564" cy="400110"/>
          </a:xfrm>
          <a:prstGeom prst="rect">
            <a:avLst/>
          </a:prstGeom>
          <a:solidFill>
            <a:srgbClr val="FFFFCC"/>
          </a:solidFill>
          <a:ln w="28575">
            <a:solidFill>
              <a:schemeClr val="accent2"/>
            </a:solidFill>
          </a:ln>
        </p:spPr>
        <p:txBody>
          <a:bodyPr wrap="square" rtlCol="0">
            <a:spAutoFit/>
          </a:bodyPr>
          <a:lstStyle/>
          <a:p>
            <a:r>
              <a:rPr kumimoji="1" lang="ja-JP" altLang="en-US" sz="1000" b="1" dirty="0">
                <a:solidFill>
                  <a:srgbClr val="FF0000"/>
                </a:solidFill>
                <a:latin typeface="メイリオ" panose="020B0604030504040204" pitchFamily="50" charset="-128"/>
                <a:ea typeface="メイリオ" panose="020B0604030504040204" pitchFamily="50" charset="-128"/>
              </a:rPr>
              <a:t>機種と設定項目の設定仕様については、製品のヘルプの「</a:t>
            </a:r>
            <a:r>
              <a:rPr kumimoji="1" lang="en-US" altLang="ja-JP" sz="1000" b="1" dirty="0">
                <a:solidFill>
                  <a:srgbClr val="FF0000"/>
                </a:solidFill>
                <a:latin typeface="メイリオ" panose="020B0604030504040204" pitchFamily="50" charset="-128"/>
                <a:ea typeface="メイリオ" panose="020B0604030504040204" pitchFamily="50" charset="-128"/>
              </a:rPr>
              <a:t>4.</a:t>
            </a:r>
            <a:r>
              <a:rPr kumimoji="1" lang="ja-JP" altLang="en-US" sz="1000" b="1" dirty="0">
                <a:solidFill>
                  <a:srgbClr val="FF0000"/>
                </a:solidFill>
                <a:latin typeface="メイリオ" panose="020B0604030504040204" pitchFamily="50" charset="-128"/>
                <a:ea typeface="メイリオ" panose="020B0604030504040204" pitchFamily="50" charset="-128"/>
              </a:rPr>
              <a:t>付録</a:t>
            </a:r>
            <a:r>
              <a:rPr kumimoji="1" lang="en-US" altLang="ja-JP" sz="1000" b="1" dirty="0">
                <a:solidFill>
                  <a:srgbClr val="FF0000"/>
                </a:solidFill>
                <a:latin typeface="メイリオ" panose="020B0604030504040204" pitchFamily="50" charset="-128"/>
                <a:ea typeface="メイリオ" panose="020B0604030504040204" pitchFamily="50" charset="-128"/>
              </a:rPr>
              <a:t>1</a:t>
            </a:r>
            <a:r>
              <a:rPr kumimoji="1" lang="ja-JP" altLang="en-US" sz="1000" b="1" dirty="0">
                <a:solidFill>
                  <a:srgbClr val="FF0000"/>
                </a:solidFill>
                <a:latin typeface="メイリオ" panose="020B0604030504040204" pitchFamily="50" charset="-128"/>
                <a:ea typeface="メイリオ" panose="020B0604030504040204" pitchFamily="50" charset="-128"/>
              </a:rPr>
              <a:t>」をご確認ください。</a:t>
            </a:r>
          </a:p>
        </p:txBody>
      </p:sp>
      <p:sp>
        <p:nvSpPr>
          <p:cNvPr id="14" name="フッター プレースホルダー 5">
            <a:extLst>
              <a:ext uri="{FF2B5EF4-FFF2-40B4-BE49-F238E27FC236}">
                <a16:creationId xmlns:a16="http://schemas.microsoft.com/office/drawing/2014/main" id="{ED87CE76-0920-4DBE-86A9-5C50489641D5}"/>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grpSp>
        <p:nvGrpSpPr>
          <p:cNvPr id="15" name="グループ化 14">
            <a:extLst>
              <a:ext uri="{FF2B5EF4-FFF2-40B4-BE49-F238E27FC236}">
                <a16:creationId xmlns:a16="http://schemas.microsoft.com/office/drawing/2014/main" id="{06A5D750-87D4-4ADD-B59F-1C0D09F83A90}"/>
              </a:ext>
            </a:extLst>
          </p:cNvPr>
          <p:cNvGrpSpPr/>
          <p:nvPr/>
        </p:nvGrpSpPr>
        <p:grpSpPr>
          <a:xfrm>
            <a:off x="379708" y="2565620"/>
            <a:ext cx="7552901" cy="4031287"/>
            <a:chOff x="379708" y="2581118"/>
            <a:chExt cx="7552901" cy="4031287"/>
          </a:xfrm>
        </p:grpSpPr>
        <p:pic>
          <p:nvPicPr>
            <p:cNvPr id="16" name="図 15">
              <a:extLst>
                <a:ext uri="{FF2B5EF4-FFF2-40B4-BE49-F238E27FC236}">
                  <a16:creationId xmlns:a16="http://schemas.microsoft.com/office/drawing/2014/main" id="{83E83040-F96D-44D6-8EAB-D5D608CBE1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708" y="2583497"/>
              <a:ext cx="3651874" cy="4027189"/>
            </a:xfrm>
            <a:prstGeom prst="rect">
              <a:avLst/>
            </a:prstGeom>
          </p:spPr>
        </p:pic>
        <p:pic>
          <p:nvPicPr>
            <p:cNvPr id="18" name="図 17">
              <a:extLst>
                <a:ext uri="{FF2B5EF4-FFF2-40B4-BE49-F238E27FC236}">
                  <a16:creationId xmlns:a16="http://schemas.microsoft.com/office/drawing/2014/main" id="{4DCBE425-FA4C-4212-A262-1FEBEE3D9F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2019" y="2581118"/>
              <a:ext cx="3750590" cy="4031287"/>
            </a:xfrm>
            <a:prstGeom prst="rect">
              <a:avLst/>
            </a:prstGeom>
          </p:spPr>
        </p:pic>
      </p:grpSp>
    </p:spTree>
    <p:extLst>
      <p:ext uri="{BB962C8B-B14F-4D97-AF65-F5344CB8AC3E}">
        <p14:creationId xmlns:p14="http://schemas.microsoft.com/office/powerpoint/2010/main" val="13073781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0" y="0"/>
            <a:ext cx="8199835"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350"/>
          </a:p>
        </p:txBody>
      </p:sp>
      <p:sp>
        <p:nvSpPr>
          <p:cNvPr id="16386" name="テキスト ボックス 2"/>
          <p:cNvSpPr txBox="1">
            <a:spLocks noChangeArrowheads="1"/>
          </p:cNvSpPr>
          <p:nvPr/>
        </p:nvSpPr>
        <p:spPr bwMode="auto">
          <a:xfrm>
            <a:off x="0" y="3048000"/>
            <a:ext cx="9144000" cy="1477328"/>
          </a:xfrm>
          <a:prstGeom prst="rect">
            <a:avLst/>
          </a:prstGeom>
          <a:noFill/>
          <a:ln w="9525">
            <a:noFill/>
            <a:miter lim="800000"/>
            <a:headEnd/>
            <a:tailEnd/>
          </a:ln>
        </p:spPr>
        <p:txBody>
          <a:bodyPr>
            <a:spAutoFit/>
          </a:bodyPr>
          <a:lstStyle/>
          <a:p>
            <a:r>
              <a:rPr lang="ja-JP" altLang="en-US" sz="4500" dirty="0">
                <a:solidFill>
                  <a:schemeClr val="bg1"/>
                </a:solidFill>
                <a:latin typeface="メイリオ" pitchFamily="50" charset="-128"/>
                <a:ea typeface="メイリオ" pitchFamily="50" charset="-128"/>
                <a:cs typeface="メイリオ" pitchFamily="50" charset="-128"/>
              </a:rPr>
              <a:t> </a:t>
            </a:r>
            <a:r>
              <a:rPr lang="en-US" altLang="ja-JP" sz="4500" dirty="0">
                <a:solidFill>
                  <a:schemeClr val="bg1"/>
                </a:solidFill>
                <a:latin typeface="メイリオ" pitchFamily="50" charset="-128"/>
                <a:ea typeface="メイリオ" pitchFamily="50" charset="-128"/>
                <a:cs typeface="メイリオ" pitchFamily="50" charset="-128"/>
              </a:rPr>
              <a:t>3.</a:t>
            </a:r>
            <a:r>
              <a:rPr lang="ja-JP" altLang="en-US" sz="4500" dirty="0">
                <a:solidFill>
                  <a:schemeClr val="bg1"/>
                </a:solidFill>
                <a:latin typeface="メイリオ" pitchFamily="50" charset="-128"/>
                <a:ea typeface="メイリオ" pitchFamily="50" charset="-128"/>
                <a:cs typeface="メイリオ" pitchFamily="50" charset="-128"/>
              </a:rPr>
              <a:t>端末設定バーコード</a:t>
            </a:r>
            <a:br>
              <a:rPr lang="en-US" altLang="ja-JP" sz="4500" dirty="0">
                <a:solidFill>
                  <a:schemeClr val="bg1"/>
                </a:solidFill>
                <a:latin typeface="メイリオ" pitchFamily="50" charset="-128"/>
                <a:ea typeface="メイリオ" pitchFamily="50" charset="-128"/>
                <a:cs typeface="メイリオ" pitchFamily="50" charset="-128"/>
              </a:rPr>
            </a:br>
            <a:r>
              <a:rPr lang="ja-JP" altLang="en-US" sz="4500" dirty="0">
                <a:solidFill>
                  <a:schemeClr val="bg1"/>
                </a:solidFill>
                <a:latin typeface="メイリオ" pitchFamily="50" charset="-128"/>
                <a:ea typeface="メイリオ" pitchFamily="50" charset="-128"/>
                <a:cs typeface="メイリオ" pitchFamily="50" charset="-128"/>
              </a:rPr>
              <a:t>　 印刷フォーマット</a:t>
            </a:r>
            <a:endParaRPr lang="en-US" altLang="ja-JP" sz="4500" dirty="0">
              <a:solidFill>
                <a:schemeClr val="bg1"/>
              </a:solidFill>
              <a:latin typeface="メイリオ" pitchFamily="50" charset="-128"/>
              <a:ea typeface="メイリオ" pitchFamily="50" charset="-128"/>
              <a:cs typeface="メイリオ" pitchFamily="50" charset="-128"/>
            </a:endParaRPr>
          </a:p>
        </p:txBody>
      </p:sp>
      <p:sp>
        <p:nvSpPr>
          <p:cNvPr id="6" name="フッター プレースホルダー 5"/>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bg1"/>
                </a:solidFill>
                <a:latin typeface="Arial Black" pitchFamily="34" charset="0"/>
                <a:ea typeface="ＭＳ Ｐゴシック" charset="-128"/>
              </a:rPr>
              <a:t>Copyright 2024 © All rights reserved, CASIO COMPUTER Co., LTD.</a:t>
            </a:r>
          </a:p>
        </p:txBody>
      </p:sp>
    </p:spTree>
    <p:extLst>
      <p:ext uri="{BB962C8B-B14F-4D97-AF65-F5344CB8AC3E}">
        <p14:creationId xmlns:p14="http://schemas.microsoft.com/office/powerpoint/2010/main" val="29627864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lang="en-US" altLang="ja-JP" sz="2400" dirty="0">
                <a:solidFill>
                  <a:schemeClr val="bg1"/>
                </a:solidFill>
                <a:latin typeface="メイリオ" panose="020B0604030504040204" pitchFamily="50" charset="-128"/>
                <a:ea typeface="メイリオ" panose="020B0604030504040204" pitchFamily="50" charset="-128"/>
              </a:rPr>
              <a:t>3</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端末設定バーコード 印刷フォーマット</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4" name="Rectangle 1"/>
          <p:cNvSpPr>
            <a:spLocks noChangeArrowheads="1"/>
          </p:cNvSpPr>
          <p:nvPr/>
        </p:nvSpPr>
        <p:spPr bwMode="auto">
          <a:xfrm>
            <a:off x="-6624" y="958549"/>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3.</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印刷フォーマットについて</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65043" y="1603513"/>
            <a:ext cx="8872333" cy="5032147"/>
          </a:xfrm>
          <a:prstGeom prst="rect">
            <a:avLst/>
          </a:prstGeom>
          <a:noFill/>
        </p:spPr>
        <p:txBody>
          <a:bodyPr wrap="square" rtlCol="0">
            <a:spAutoFit/>
          </a:bodyPr>
          <a:lstStyle/>
          <a:p>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ファイル</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印刷</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または</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印刷プレビュー</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を選択した場合、以下のフォーマットで</a:t>
            </a:r>
            <a:br>
              <a:rPr lang="en-US" altLang="ja-JP" sz="1600" dirty="0">
                <a:latin typeface="メイリオ" panose="020B0604030504040204" pitchFamily="50" charset="-128"/>
                <a:ea typeface="メイリオ" panose="020B0604030504040204" pitchFamily="50" charset="-128"/>
              </a:rPr>
            </a:br>
            <a:r>
              <a:rPr lang="ja-JP" altLang="en-US" sz="1600" dirty="0">
                <a:latin typeface="メイリオ" panose="020B0604030504040204" pitchFamily="50" charset="-128"/>
                <a:ea typeface="メイリオ" panose="020B0604030504040204" pitchFamily="50" charset="-128"/>
              </a:rPr>
              <a:t>印刷を行います。</a:t>
            </a:r>
            <a:endParaRPr lang="en-US" altLang="ja-JP" sz="1600" dirty="0">
              <a:latin typeface="メイリオ" panose="020B0604030504040204" pitchFamily="50" charset="-128"/>
              <a:ea typeface="メイリオ" panose="020B0604030504040204" pitchFamily="50" charset="-128"/>
            </a:endParaRPr>
          </a:p>
          <a:p>
            <a:endParaRPr kumimoji="1" lang="en-US" altLang="ja-JP" sz="11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●用紙：</a:t>
            </a:r>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　　</a:t>
            </a:r>
            <a:r>
              <a:rPr kumimoji="1" lang="en-US" altLang="ja-JP" sz="1600" dirty="0">
                <a:latin typeface="メイリオ" panose="020B0604030504040204" pitchFamily="50" charset="-128"/>
                <a:ea typeface="メイリオ" panose="020B0604030504040204" pitchFamily="50" charset="-128"/>
              </a:rPr>
              <a:t>A4</a:t>
            </a:r>
            <a:r>
              <a:rPr kumimoji="1" lang="ja-JP" altLang="en-US" sz="1600" dirty="0">
                <a:latin typeface="メイリオ" panose="020B0604030504040204" pitchFamily="50" charset="-128"/>
                <a:ea typeface="メイリオ" panose="020B0604030504040204" pitchFamily="50" charset="-128"/>
              </a:rPr>
              <a:t>縦</a:t>
            </a:r>
            <a:endParaRPr kumimoji="1" lang="en-US" altLang="ja-JP" sz="1600" dirty="0">
              <a:latin typeface="メイリオ" panose="020B0604030504040204" pitchFamily="50" charset="-128"/>
              <a:ea typeface="メイリオ" panose="020B0604030504040204" pitchFamily="50" charset="-128"/>
            </a:endParaRPr>
          </a:p>
          <a:p>
            <a:endParaRPr kumimoji="1" lang="en-US" altLang="ja-JP" sz="11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●バーコード規格：</a:t>
            </a:r>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　　</a:t>
            </a:r>
            <a:r>
              <a:rPr kumimoji="1" lang="en-US" altLang="ja-JP" sz="1600" dirty="0">
                <a:latin typeface="メイリオ" panose="020B0604030504040204" pitchFamily="50" charset="-128"/>
                <a:ea typeface="メイリオ" panose="020B0604030504040204" pitchFamily="50" charset="-128"/>
              </a:rPr>
              <a:t>Code128</a:t>
            </a:r>
            <a:r>
              <a:rPr kumimoji="1" lang="ja-JP" altLang="en-US" sz="1600" dirty="0" err="1">
                <a:latin typeface="メイリオ" panose="020B0604030504040204" pitchFamily="50" charset="-128"/>
                <a:ea typeface="メイリオ" panose="020B0604030504040204" pitchFamily="50" charset="-128"/>
              </a:rPr>
              <a:t>、</a:t>
            </a:r>
            <a:r>
              <a:rPr kumimoji="1" lang="en-US" altLang="ja-JP" sz="1600" dirty="0">
                <a:latin typeface="メイリオ" panose="020B0604030504040204" pitchFamily="50" charset="-128"/>
                <a:ea typeface="メイリオ" panose="020B0604030504040204" pitchFamily="50" charset="-128"/>
              </a:rPr>
              <a:t>QR</a:t>
            </a:r>
            <a:r>
              <a:rPr kumimoji="1" lang="ja-JP" altLang="en-US" sz="1600" dirty="0">
                <a:latin typeface="メイリオ" panose="020B0604030504040204" pitchFamily="50" charset="-128"/>
                <a:ea typeface="メイリオ" panose="020B0604030504040204" pitchFamily="50" charset="-128"/>
              </a:rPr>
              <a:t>コード</a:t>
            </a:r>
            <a:r>
              <a:rPr kumimoji="1" lang="en-US" altLang="ja-JP" sz="1600" baseline="30000" dirty="0">
                <a:solidFill>
                  <a:srgbClr val="FF0000"/>
                </a:solidFill>
                <a:latin typeface="メイリオ" panose="020B0604030504040204" pitchFamily="50" charset="-128"/>
                <a:ea typeface="メイリオ" panose="020B0604030504040204" pitchFamily="50" charset="-128"/>
              </a:rPr>
              <a:t>※</a:t>
            </a:r>
          </a:p>
          <a:p>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●印刷オプション</a:t>
            </a:r>
            <a:endParaRPr kumimoji="1" lang="en-US" altLang="ja-JP" sz="1600" dirty="0">
              <a:latin typeface="メイリオ" panose="020B0604030504040204" pitchFamily="50" charset="-128"/>
              <a:ea typeface="メイリオ" panose="020B0604030504040204" pitchFamily="50" charset="-128"/>
            </a:endParaRPr>
          </a:p>
          <a:p>
            <a:endParaRPr kumimoji="1" lang="en-US" altLang="ja-JP" sz="1600" dirty="0">
              <a:latin typeface="メイリオ" panose="020B0604030504040204" pitchFamily="50" charset="-128"/>
              <a:ea typeface="メイリオ" panose="020B0604030504040204" pitchFamily="50" charset="-128"/>
            </a:endParaRPr>
          </a:p>
          <a:p>
            <a:endParaRPr kumimoji="1" lang="en-US" altLang="ja-JP" sz="1600" dirty="0">
              <a:latin typeface="メイリオ" panose="020B0604030504040204" pitchFamily="50" charset="-128"/>
              <a:ea typeface="メイリオ" panose="020B0604030504040204" pitchFamily="50" charset="-128"/>
            </a:endParaRPr>
          </a:p>
          <a:p>
            <a:endParaRPr kumimoji="1" lang="en-US" altLang="ja-JP" sz="1600" dirty="0">
              <a:latin typeface="メイリオ" panose="020B0604030504040204" pitchFamily="50" charset="-128"/>
              <a:ea typeface="メイリオ" panose="020B0604030504040204" pitchFamily="50" charset="-128"/>
            </a:endParaRPr>
          </a:p>
          <a:p>
            <a:endParaRPr kumimoji="1" lang="en-US" altLang="ja-JP" sz="1600" dirty="0">
              <a:latin typeface="メイリオ" panose="020B0604030504040204" pitchFamily="50" charset="-128"/>
              <a:ea typeface="メイリオ" panose="020B0604030504040204" pitchFamily="50" charset="-128"/>
            </a:endParaRPr>
          </a:p>
          <a:p>
            <a:endParaRPr kumimoji="1" lang="en-US" altLang="ja-JP" sz="1600" dirty="0">
              <a:latin typeface="メイリオ" panose="020B0604030504040204" pitchFamily="50" charset="-128"/>
              <a:ea typeface="メイリオ" panose="020B0604030504040204" pitchFamily="50" charset="-128"/>
            </a:endParaRPr>
          </a:p>
          <a:p>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●印刷レイアウト：</a:t>
            </a:r>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　　印刷フォーマットについては、次ページをご参照ください。</a:t>
            </a:r>
            <a:endParaRPr kumimoji="1" lang="en-US" altLang="ja-JP" sz="1600" dirty="0">
              <a:latin typeface="メイリオ" panose="020B0604030504040204" pitchFamily="50" charset="-128"/>
              <a:ea typeface="メイリオ" panose="020B0604030504040204" pitchFamily="50" charset="-128"/>
            </a:endParaRPr>
          </a:p>
          <a:p>
            <a:endParaRPr kumimoji="1" lang="en-US" altLang="ja-JP" sz="1100" dirty="0">
              <a:latin typeface="メイリオ" panose="020B0604030504040204" pitchFamily="50" charset="-128"/>
              <a:ea typeface="メイリオ" panose="020B0604030504040204" pitchFamily="50" charset="-128"/>
            </a:endParaRPr>
          </a:p>
          <a:p>
            <a:r>
              <a:rPr kumimoji="1" lang="en-US" altLang="ja-JP" sz="1600" dirty="0">
                <a:solidFill>
                  <a:srgbClr val="FF0000"/>
                </a:solidFill>
                <a:latin typeface="メイリオ" panose="020B0604030504040204" pitchFamily="50" charset="-128"/>
                <a:ea typeface="メイリオ" panose="020B0604030504040204" pitchFamily="50" charset="-128"/>
              </a:rPr>
              <a:t>※QR</a:t>
            </a:r>
            <a:r>
              <a:rPr kumimoji="1" lang="ja-JP" altLang="en-US" sz="1600" dirty="0">
                <a:solidFill>
                  <a:srgbClr val="FF0000"/>
                </a:solidFill>
                <a:latin typeface="メイリオ" panose="020B0604030504040204" pitchFamily="50" charset="-128"/>
                <a:ea typeface="メイリオ" panose="020B0604030504040204" pitchFamily="50" charset="-128"/>
              </a:rPr>
              <a:t>コードをご使用される場合、</a:t>
            </a:r>
            <a:r>
              <a:rPr kumimoji="1" lang="en-US" altLang="ja-JP" sz="1600" dirty="0">
                <a:solidFill>
                  <a:srgbClr val="FF0000"/>
                </a:solidFill>
                <a:latin typeface="メイリオ" panose="020B0604030504040204" pitchFamily="50" charset="-128"/>
                <a:ea typeface="メイリオ" panose="020B0604030504040204" pitchFamily="50" charset="-128"/>
              </a:rPr>
              <a:t>DT-X100/DT-X200/IT-G500</a:t>
            </a:r>
            <a:r>
              <a:rPr kumimoji="1" lang="ja-JP" altLang="en-US" sz="1600" dirty="0">
                <a:solidFill>
                  <a:srgbClr val="FF0000"/>
                </a:solidFill>
                <a:latin typeface="メイリオ" panose="020B0604030504040204" pitchFamily="50" charset="-128"/>
                <a:ea typeface="メイリオ" panose="020B0604030504040204" pitchFamily="50" charset="-128"/>
              </a:rPr>
              <a:t> </a:t>
            </a:r>
            <a:r>
              <a:rPr kumimoji="1" lang="en-US" altLang="ja-JP" sz="1600" dirty="0">
                <a:solidFill>
                  <a:srgbClr val="FF0000"/>
                </a:solidFill>
                <a:latin typeface="メイリオ" panose="020B0604030504040204" pitchFamily="50" charset="-128"/>
                <a:ea typeface="メイリオ" panose="020B0604030504040204" pitchFamily="50" charset="-128"/>
              </a:rPr>
              <a:t>ServicePack1.08</a:t>
            </a:r>
            <a:r>
              <a:rPr kumimoji="1" lang="ja-JP" altLang="en-US" sz="1600" dirty="0">
                <a:solidFill>
                  <a:srgbClr val="FF0000"/>
                </a:solidFill>
                <a:latin typeface="メイリオ" panose="020B0604030504040204" pitchFamily="50" charset="-128"/>
                <a:ea typeface="メイリオ" panose="020B0604030504040204" pitchFamily="50" charset="-128"/>
              </a:rPr>
              <a:t>以上を</a:t>
            </a:r>
            <a:br>
              <a:rPr kumimoji="1" lang="en-US" altLang="ja-JP" sz="1600" dirty="0">
                <a:solidFill>
                  <a:srgbClr val="FF0000"/>
                </a:solidFill>
                <a:latin typeface="メイリオ" panose="020B0604030504040204" pitchFamily="50" charset="-128"/>
                <a:ea typeface="メイリオ" panose="020B0604030504040204" pitchFamily="50" charset="-128"/>
              </a:rPr>
            </a:br>
            <a:r>
              <a:rPr kumimoji="1" lang="ja-JP" altLang="en-US" sz="1600" dirty="0">
                <a:solidFill>
                  <a:srgbClr val="FF0000"/>
                </a:solidFill>
                <a:latin typeface="メイリオ" panose="020B0604030504040204" pitchFamily="50" charset="-128"/>
                <a:ea typeface="メイリオ" panose="020B0604030504040204" pitchFamily="50" charset="-128"/>
              </a:rPr>
              <a:t>   満たした端末が必要です。</a:t>
            </a:r>
            <a:r>
              <a:rPr kumimoji="1" lang="ja-JP" altLang="en-US" sz="1600" dirty="0">
                <a:latin typeface="メイリオ" panose="020B0604030504040204" pitchFamily="50" charset="-128"/>
                <a:ea typeface="メイリオ" panose="020B0604030504040204" pitchFamily="50" charset="-128"/>
              </a:rPr>
              <a:t>　　　　　　　　　　　　　　　　　　　　　　　　　　　　　　　　　　　　　　　　　　　　　　　　　　　　　　　　　　　　　　　　　　　　　　　　　　　　　　　　　　　　　　　　　　　　　　　　　　　　　　　　　　　　　　　　　　　　　　　　　　　　　　　　　　　　　　　　　　　　　　　　　　　　　　　　　　　　　　　　　　　　　　　　　</a:t>
            </a:r>
            <a:endParaRPr kumimoji="1" lang="en-US" altLang="ja-JP" sz="16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8617058" y="6548034"/>
            <a:ext cx="526942" cy="307777"/>
          </a:xfrm>
          <a:prstGeom prst="rect">
            <a:avLst/>
          </a:prstGeom>
          <a:noFill/>
        </p:spPr>
        <p:txBody>
          <a:bodyPr wrap="square" rtlCol="0">
            <a:spAutoFit/>
          </a:bodyPr>
          <a:lstStyle/>
          <a:p>
            <a:pPr algn="r"/>
            <a:r>
              <a:rPr kumimoji="1" lang="en-US" altLang="ja-JP" sz="1400" dirty="0"/>
              <a:t>19</a:t>
            </a:r>
            <a:endParaRPr kumimoji="1" lang="ja-JP" altLang="en-US" sz="1400" dirty="0"/>
          </a:p>
        </p:txBody>
      </p:sp>
      <p:sp>
        <p:nvSpPr>
          <p:cNvPr id="10" name="テキスト ボックス 9">
            <a:extLst>
              <a:ext uri="{FF2B5EF4-FFF2-40B4-BE49-F238E27FC236}">
                <a16:creationId xmlns:a16="http://schemas.microsoft.com/office/drawing/2014/main" id="{E46D4115-0AE3-43A8-84EE-6BEDC41AEB68}"/>
              </a:ext>
            </a:extLst>
          </p:cNvPr>
          <p:cNvSpPr txBox="1"/>
          <p:nvPr/>
        </p:nvSpPr>
        <p:spPr>
          <a:xfrm>
            <a:off x="401777" y="544636"/>
            <a:ext cx="5037877" cy="276999"/>
          </a:xfrm>
          <a:prstGeom prst="rect">
            <a:avLst/>
          </a:prstGeom>
          <a:noFill/>
        </p:spPr>
        <p:txBody>
          <a:bodyPr wrap="square" rtlCol="0">
            <a:spAutoFit/>
          </a:bodyPr>
          <a:lstStyle/>
          <a:p>
            <a:r>
              <a:rPr kumimoji="1" lang="en-US" altLang="ja-JP" sz="1200" dirty="0">
                <a:solidFill>
                  <a:srgbClr val="FF0000"/>
                </a:solidFill>
                <a:latin typeface="メイリオ" panose="020B0604030504040204" pitchFamily="50" charset="-128"/>
                <a:ea typeface="メイリオ" panose="020B0604030504040204" pitchFamily="50" charset="-128"/>
              </a:rPr>
              <a:t>※</a:t>
            </a:r>
            <a:r>
              <a:rPr kumimoji="1" lang="ja-JP" altLang="en-US" sz="1200" dirty="0">
                <a:solidFill>
                  <a:srgbClr val="FF0000"/>
                </a:solidFill>
                <a:latin typeface="メイリオ" panose="020B0604030504040204" pitchFamily="50" charset="-128"/>
                <a:ea typeface="メイリオ" panose="020B0604030504040204" pitchFamily="50" charset="-128"/>
              </a:rPr>
              <a:t>フォーマットは機種の設定に応じ自動的に適用されます。</a:t>
            </a:r>
          </a:p>
        </p:txBody>
      </p:sp>
      <p:sp>
        <p:nvSpPr>
          <p:cNvPr id="11" name="フッター プレースホルダー 5">
            <a:extLst>
              <a:ext uri="{FF2B5EF4-FFF2-40B4-BE49-F238E27FC236}">
                <a16:creationId xmlns:a16="http://schemas.microsoft.com/office/drawing/2014/main" id="{2D990E1F-E8ED-406F-913A-EE53D907F246}"/>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pic>
        <p:nvPicPr>
          <p:cNvPr id="13" name="図 12">
            <a:extLst>
              <a:ext uri="{FF2B5EF4-FFF2-40B4-BE49-F238E27FC236}">
                <a16:creationId xmlns:a16="http://schemas.microsoft.com/office/drawing/2014/main" id="{38F2369A-CD7F-4A82-A354-CBF60EFB7082}"/>
              </a:ext>
            </a:extLst>
          </p:cNvPr>
          <p:cNvPicPr>
            <a:picLocks noChangeAspect="1"/>
          </p:cNvPicPr>
          <p:nvPr/>
        </p:nvPicPr>
        <p:blipFill>
          <a:blip r:embed="rId2"/>
          <a:stretch>
            <a:fillRect/>
          </a:stretch>
        </p:blipFill>
        <p:spPr>
          <a:xfrm>
            <a:off x="577514" y="4111893"/>
            <a:ext cx="2499974" cy="1037624"/>
          </a:xfrm>
          <a:prstGeom prst="rect">
            <a:avLst/>
          </a:prstGeom>
        </p:spPr>
      </p:pic>
      <p:pic>
        <p:nvPicPr>
          <p:cNvPr id="14" name="図 13">
            <a:extLst>
              <a:ext uri="{FF2B5EF4-FFF2-40B4-BE49-F238E27FC236}">
                <a16:creationId xmlns:a16="http://schemas.microsoft.com/office/drawing/2014/main" id="{FC322E4F-A2BA-42D0-A600-B27E9D11EDDE}"/>
              </a:ext>
            </a:extLst>
          </p:cNvPr>
          <p:cNvPicPr>
            <a:picLocks noChangeAspect="1"/>
          </p:cNvPicPr>
          <p:nvPr/>
        </p:nvPicPr>
        <p:blipFill>
          <a:blip r:embed="rId3"/>
          <a:stretch>
            <a:fillRect/>
          </a:stretch>
        </p:blipFill>
        <p:spPr>
          <a:xfrm>
            <a:off x="3142425" y="3649579"/>
            <a:ext cx="5951312" cy="1890105"/>
          </a:xfrm>
          <a:prstGeom prst="rect">
            <a:avLst/>
          </a:prstGeom>
        </p:spPr>
      </p:pic>
    </p:spTree>
    <p:extLst>
      <p:ext uri="{BB962C8B-B14F-4D97-AF65-F5344CB8AC3E}">
        <p14:creationId xmlns:p14="http://schemas.microsoft.com/office/powerpoint/2010/main" val="1022551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4" name="Rectangle 1"/>
          <p:cNvSpPr>
            <a:spLocks noChangeArrowheads="1"/>
          </p:cNvSpPr>
          <p:nvPr/>
        </p:nvSpPr>
        <p:spPr bwMode="auto">
          <a:xfrm>
            <a:off x="-6624" y="958549"/>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3.1.</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フォーマット</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1.0/2.0</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について</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3259314" y="1389153"/>
            <a:ext cx="4997431" cy="2246769"/>
          </a:xfrm>
          <a:prstGeom prst="rect">
            <a:avLst/>
          </a:prstGeom>
          <a:solidFill>
            <a:srgbClr val="FFFFCC"/>
          </a:solidFill>
          <a:ln w="25400">
            <a:solidFill>
              <a:schemeClr val="accent2">
                <a:lumMod val="75000"/>
              </a:schemeClr>
            </a:solidFill>
          </a:ln>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適用される端末モデルは、</a:t>
            </a:r>
            <a:endParaRPr kumimoji="1" lang="en-US" altLang="ja-JP" sz="1400" dirty="0">
              <a:latin typeface="メイリオ" panose="020B0604030504040204" pitchFamily="50" charset="-128"/>
              <a:ea typeface="メイリオ" panose="020B0604030504040204" pitchFamily="50" charset="-128"/>
            </a:endParaRPr>
          </a:p>
          <a:p>
            <a:r>
              <a:rPr kumimoji="1" lang="en-US" altLang="ja-JP" sz="1400" dirty="0">
                <a:latin typeface="メイリオ" panose="020B0604030504040204" pitchFamily="50" charset="-128"/>
                <a:ea typeface="メイリオ" panose="020B0604030504040204" pitchFamily="50" charset="-128"/>
              </a:rPr>
              <a:t>DT-5300/DT-X7/DT-X8/IT-300/IT-9000</a:t>
            </a:r>
            <a:r>
              <a:rPr kumimoji="1" lang="ja-JP" altLang="en-US" sz="1400" dirty="0">
                <a:latin typeface="メイリオ" panose="020B0604030504040204" pitchFamily="50" charset="-128"/>
                <a:ea typeface="メイリオ" panose="020B0604030504040204" pitchFamily="50" charset="-128"/>
              </a:rPr>
              <a:t>です。</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また、フォーマットバージョンの差異は以下の通りです。</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solidFill>
                <a:srgbClr val="FF0000"/>
              </a:solidFill>
              <a:latin typeface="メイリオ" panose="020B0604030504040204" pitchFamily="50" charset="-128"/>
              <a:ea typeface="メイリオ" panose="020B0604030504040204" pitchFamily="50" charset="-128"/>
            </a:endParaRPr>
          </a:p>
          <a:p>
            <a:r>
              <a:rPr kumimoji="1" lang="ja-JP" altLang="en-US" sz="1400" dirty="0">
                <a:solidFill>
                  <a:srgbClr val="FF0000"/>
                </a:solidFill>
                <a:latin typeface="メイリオ" panose="020B0604030504040204" pitchFamily="50" charset="-128"/>
                <a:ea typeface="メイリオ" panose="020B0604030504040204" pitchFamily="50" charset="-128"/>
              </a:rPr>
              <a:t>・フォーマット</a:t>
            </a:r>
            <a:r>
              <a:rPr kumimoji="1" lang="en-US" altLang="ja-JP" sz="1400" dirty="0">
                <a:solidFill>
                  <a:srgbClr val="FF0000"/>
                </a:solidFill>
                <a:latin typeface="メイリオ" panose="020B0604030504040204" pitchFamily="50" charset="-128"/>
                <a:ea typeface="メイリオ" panose="020B0604030504040204" pitchFamily="50" charset="-128"/>
              </a:rPr>
              <a:t>1.0</a:t>
            </a:r>
            <a:r>
              <a:rPr kumimoji="1" lang="ja-JP" altLang="en-US" sz="1400" dirty="0">
                <a:solidFill>
                  <a:srgbClr val="FF0000"/>
                </a:solidFill>
                <a:latin typeface="メイリオ" panose="020B0604030504040204" pitchFamily="50" charset="-128"/>
                <a:ea typeface="メイリオ" panose="020B0604030504040204" pitchFamily="50" charset="-128"/>
              </a:rPr>
              <a:t>：</a:t>
            </a:r>
            <a:r>
              <a:rPr kumimoji="1" lang="en-US" altLang="ja-JP" sz="1400" dirty="0">
                <a:solidFill>
                  <a:srgbClr val="FF0000"/>
                </a:solidFill>
                <a:latin typeface="メイリオ" panose="020B0604030504040204" pitchFamily="50" charset="-128"/>
                <a:ea typeface="メイリオ" panose="020B0604030504040204" pitchFamily="50" charset="-128"/>
              </a:rPr>
              <a:t>IEEE 802.11b/g</a:t>
            </a:r>
            <a:r>
              <a:rPr kumimoji="1" lang="ja-JP" altLang="en-US" sz="1400" dirty="0">
                <a:solidFill>
                  <a:srgbClr val="FF0000"/>
                </a:solidFill>
                <a:latin typeface="メイリオ" panose="020B0604030504040204" pitchFamily="50" charset="-128"/>
                <a:ea typeface="メイリオ" panose="020B0604030504040204" pitchFamily="50" charset="-128"/>
              </a:rPr>
              <a:t>対応モデル</a:t>
            </a:r>
            <a:endParaRPr kumimoji="1" lang="en-US" altLang="ja-JP" sz="1400" dirty="0">
              <a:solidFill>
                <a:srgbClr val="FF0000"/>
              </a:solidFill>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DT-5300/DT-X7/DT-X8/IT-300/IT-9000</a:t>
            </a:r>
            <a:br>
              <a:rPr kumimoji="1" lang="en-US" altLang="ja-JP" sz="1400" dirty="0">
                <a:latin typeface="メイリオ" panose="020B0604030504040204" pitchFamily="50" charset="-128"/>
                <a:ea typeface="メイリオ" panose="020B0604030504040204" pitchFamily="50" charset="-128"/>
              </a:rPr>
            </a:br>
            <a:r>
              <a:rPr kumimoji="1" lang="ja-JP" altLang="en-US" sz="1400" dirty="0">
                <a:latin typeface="メイリオ" panose="020B0604030504040204" pitchFamily="50" charset="-128"/>
                <a:ea typeface="メイリオ" panose="020B0604030504040204" pitchFamily="50" charset="-128"/>
              </a:rPr>
              <a:t>　　で利用されます。</a:t>
            </a:r>
            <a:r>
              <a:rPr kumimoji="1" lang="en-US" altLang="ja-JP" sz="1400" dirty="0">
                <a:latin typeface="メイリオ" panose="020B0604030504040204" pitchFamily="50" charset="-128"/>
                <a:ea typeface="メイリオ" panose="020B0604030504040204" pitchFamily="50" charset="-128"/>
              </a:rPr>
              <a:t> </a:t>
            </a:r>
            <a:r>
              <a:rPr kumimoji="1" lang="ja-JP" altLang="en-US" sz="1400" dirty="0">
                <a:latin typeface="メイリオ" panose="020B0604030504040204" pitchFamily="50" charset="-128"/>
                <a:ea typeface="メイリオ" panose="020B0604030504040204" pitchFamily="50" charset="-128"/>
              </a:rPr>
              <a:t>　</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solidFill>
                  <a:srgbClr val="FF0000"/>
                </a:solidFill>
                <a:latin typeface="メイリオ" panose="020B0604030504040204" pitchFamily="50" charset="-128"/>
                <a:ea typeface="メイリオ" panose="020B0604030504040204" pitchFamily="50" charset="-128"/>
              </a:rPr>
              <a:t>・フォーマット</a:t>
            </a:r>
            <a:r>
              <a:rPr kumimoji="1" lang="en-US" altLang="ja-JP" sz="1400" dirty="0">
                <a:solidFill>
                  <a:srgbClr val="FF0000"/>
                </a:solidFill>
                <a:latin typeface="メイリオ" panose="020B0604030504040204" pitchFamily="50" charset="-128"/>
                <a:ea typeface="メイリオ" panose="020B0604030504040204" pitchFamily="50" charset="-128"/>
              </a:rPr>
              <a:t>2.0</a:t>
            </a:r>
            <a:r>
              <a:rPr kumimoji="1" lang="ja-JP" altLang="en-US" sz="1400" dirty="0">
                <a:solidFill>
                  <a:srgbClr val="FF0000"/>
                </a:solidFill>
                <a:latin typeface="メイリオ" panose="020B0604030504040204" pitchFamily="50" charset="-128"/>
                <a:ea typeface="メイリオ" panose="020B0604030504040204" pitchFamily="50" charset="-128"/>
              </a:rPr>
              <a:t>：</a:t>
            </a:r>
            <a:r>
              <a:rPr kumimoji="1" lang="en-US" altLang="ja-JP" sz="1400" dirty="0">
                <a:solidFill>
                  <a:srgbClr val="FF0000"/>
                </a:solidFill>
                <a:latin typeface="メイリオ" panose="020B0604030504040204" pitchFamily="50" charset="-128"/>
                <a:ea typeface="メイリオ" panose="020B0604030504040204" pitchFamily="50" charset="-128"/>
              </a:rPr>
              <a:t>IEEE</a:t>
            </a:r>
            <a:r>
              <a:rPr kumimoji="1" lang="ja-JP" altLang="en-US" sz="1400" dirty="0">
                <a:solidFill>
                  <a:srgbClr val="FF0000"/>
                </a:solidFill>
                <a:latin typeface="メイリオ" panose="020B0604030504040204" pitchFamily="50" charset="-128"/>
                <a:ea typeface="メイリオ" panose="020B0604030504040204" pitchFamily="50" charset="-128"/>
              </a:rPr>
              <a:t> </a:t>
            </a:r>
            <a:r>
              <a:rPr kumimoji="1" lang="en-US" altLang="ja-JP" sz="1400" dirty="0">
                <a:solidFill>
                  <a:srgbClr val="FF0000"/>
                </a:solidFill>
                <a:latin typeface="メイリオ" panose="020B0604030504040204" pitchFamily="50" charset="-128"/>
                <a:ea typeface="メイリオ" panose="020B0604030504040204" pitchFamily="50" charset="-128"/>
              </a:rPr>
              <a:t>802.11a</a:t>
            </a:r>
            <a:r>
              <a:rPr kumimoji="1" lang="ja-JP" altLang="en-US" sz="1400" dirty="0">
                <a:solidFill>
                  <a:srgbClr val="FF0000"/>
                </a:solidFill>
                <a:latin typeface="メイリオ" panose="020B0604030504040204" pitchFamily="50" charset="-128"/>
                <a:ea typeface="メイリオ" panose="020B0604030504040204" pitchFamily="50" charset="-128"/>
              </a:rPr>
              <a:t>対応モデル</a:t>
            </a:r>
          </a:p>
          <a:p>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DT-5300(11a</a:t>
            </a:r>
            <a:r>
              <a:rPr kumimoji="1" lang="ja-JP" altLang="en-US" sz="1400" dirty="0">
                <a:latin typeface="メイリオ" panose="020B0604030504040204" pitchFamily="50" charset="-128"/>
                <a:ea typeface="メイリオ" panose="020B0604030504040204" pitchFamily="50" charset="-128"/>
              </a:rPr>
              <a:t>モデル</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で利用されます。</a:t>
            </a:r>
          </a:p>
        </p:txBody>
      </p:sp>
      <p:sp>
        <p:nvSpPr>
          <p:cNvPr id="16" name="テキスト ボックス 15"/>
          <p:cNvSpPr txBox="1"/>
          <p:nvPr/>
        </p:nvSpPr>
        <p:spPr>
          <a:xfrm>
            <a:off x="8617058" y="6548034"/>
            <a:ext cx="526942" cy="307777"/>
          </a:xfrm>
          <a:prstGeom prst="rect">
            <a:avLst/>
          </a:prstGeom>
          <a:noFill/>
        </p:spPr>
        <p:txBody>
          <a:bodyPr wrap="square" rtlCol="0">
            <a:spAutoFit/>
          </a:bodyPr>
          <a:lstStyle/>
          <a:p>
            <a:pPr algn="r"/>
            <a:r>
              <a:rPr kumimoji="1" lang="en-US" altLang="ja-JP" sz="1400" dirty="0"/>
              <a:t>20</a:t>
            </a:r>
            <a:endParaRPr kumimoji="1" lang="ja-JP" altLang="en-US" sz="1400" dirty="0"/>
          </a:p>
        </p:txBody>
      </p:sp>
      <p:sp>
        <p:nvSpPr>
          <p:cNvPr id="10"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lang="en-US" altLang="ja-JP" sz="2400" dirty="0">
                <a:solidFill>
                  <a:schemeClr val="bg1"/>
                </a:solidFill>
                <a:latin typeface="メイリオ" panose="020B0604030504040204" pitchFamily="50" charset="-128"/>
                <a:ea typeface="メイリオ" panose="020B0604030504040204" pitchFamily="50" charset="-128"/>
              </a:rPr>
              <a:t>3</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端末設定バーコード 印刷フォーマット</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ご参考</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41EA8FEB-C576-4B8F-A437-D0AF7700FCC8}"/>
              </a:ext>
            </a:extLst>
          </p:cNvPr>
          <p:cNvSpPr txBox="1"/>
          <p:nvPr/>
        </p:nvSpPr>
        <p:spPr>
          <a:xfrm>
            <a:off x="401777" y="544636"/>
            <a:ext cx="5037877" cy="276999"/>
          </a:xfrm>
          <a:prstGeom prst="rect">
            <a:avLst/>
          </a:prstGeom>
          <a:noFill/>
        </p:spPr>
        <p:txBody>
          <a:bodyPr wrap="square" rtlCol="0">
            <a:spAutoFit/>
          </a:bodyPr>
          <a:lstStyle/>
          <a:p>
            <a:r>
              <a:rPr kumimoji="1" lang="en-US" altLang="ja-JP" sz="1200" dirty="0">
                <a:solidFill>
                  <a:srgbClr val="FF0000"/>
                </a:solidFill>
                <a:latin typeface="メイリオ" panose="020B0604030504040204" pitchFamily="50" charset="-128"/>
                <a:ea typeface="メイリオ" panose="020B0604030504040204" pitchFamily="50" charset="-128"/>
              </a:rPr>
              <a:t>※</a:t>
            </a:r>
            <a:r>
              <a:rPr kumimoji="1" lang="ja-JP" altLang="en-US" sz="1200" dirty="0">
                <a:solidFill>
                  <a:srgbClr val="FF0000"/>
                </a:solidFill>
                <a:latin typeface="メイリオ" panose="020B0604030504040204" pitchFamily="50" charset="-128"/>
                <a:ea typeface="メイリオ" panose="020B0604030504040204" pitchFamily="50" charset="-128"/>
              </a:rPr>
              <a:t>フォーマットは機種の設定に応じ自動的に適用されます。</a:t>
            </a:r>
          </a:p>
        </p:txBody>
      </p:sp>
      <p:sp>
        <p:nvSpPr>
          <p:cNvPr id="11" name="フッター プレースホルダー 5">
            <a:extLst>
              <a:ext uri="{FF2B5EF4-FFF2-40B4-BE49-F238E27FC236}">
                <a16:creationId xmlns:a16="http://schemas.microsoft.com/office/drawing/2014/main" id="{7D2240EE-80DA-4C03-8E84-BEF034BFD649}"/>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graphicFrame>
        <p:nvGraphicFramePr>
          <p:cNvPr id="12" name="オブジェクト 11">
            <a:extLst>
              <a:ext uri="{FF2B5EF4-FFF2-40B4-BE49-F238E27FC236}">
                <a16:creationId xmlns:a16="http://schemas.microsoft.com/office/drawing/2014/main" id="{EBC348D3-33D3-4442-A4B0-6365601FF49E}"/>
              </a:ext>
            </a:extLst>
          </p:cNvPr>
          <p:cNvGraphicFramePr>
            <a:graphicFrameLocks noChangeAspect="1"/>
          </p:cNvGraphicFramePr>
          <p:nvPr>
            <p:extLst>
              <p:ext uri="{D42A27DB-BD31-4B8C-83A1-F6EECF244321}">
                <p14:modId xmlns:p14="http://schemas.microsoft.com/office/powerpoint/2010/main" val="4019558342"/>
              </p:ext>
            </p:extLst>
          </p:nvPr>
        </p:nvGraphicFramePr>
        <p:xfrm>
          <a:off x="211464" y="5208101"/>
          <a:ext cx="8045281" cy="1409675"/>
        </p:xfrm>
        <a:graphic>
          <a:graphicData uri="http://schemas.openxmlformats.org/presentationml/2006/ole">
            <mc:AlternateContent xmlns:mc="http://schemas.openxmlformats.org/markup-compatibility/2006">
              <mc:Choice xmlns:v="urn:schemas-microsoft-com:vml" Requires="v">
                <p:oleObj name="Worksheet" r:id="rId2" imgW="10439341" imgH="1828800" progId="Excel.Sheet.12">
                  <p:embed/>
                </p:oleObj>
              </mc:Choice>
              <mc:Fallback>
                <p:oleObj name="Worksheet" r:id="rId2" imgW="10439341" imgH="1828800" progId="Excel.Sheet.12">
                  <p:embed/>
                  <p:pic>
                    <p:nvPicPr>
                      <p:cNvPr id="9" name="オブジェクト 8"/>
                      <p:cNvPicPr/>
                      <p:nvPr/>
                    </p:nvPicPr>
                    <p:blipFill>
                      <a:blip r:embed="rId3"/>
                      <a:stretch>
                        <a:fillRect/>
                      </a:stretch>
                    </p:blipFill>
                    <p:spPr>
                      <a:xfrm>
                        <a:off x="211464" y="5208101"/>
                        <a:ext cx="8045281" cy="1409675"/>
                      </a:xfrm>
                      <a:prstGeom prst="rect">
                        <a:avLst/>
                      </a:prstGeom>
                    </p:spPr>
                  </p:pic>
                </p:oleObj>
              </mc:Fallback>
            </mc:AlternateContent>
          </a:graphicData>
        </a:graphic>
      </p:graphicFrame>
      <p:pic>
        <p:nvPicPr>
          <p:cNvPr id="13" name="図 12">
            <a:extLst>
              <a:ext uri="{FF2B5EF4-FFF2-40B4-BE49-F238E27FC236}">
                <a16:creationId xmlns:a16="http://schemas.microsoft.com/office/drawing/2014/main" id="{42EB6428-CF6F-4E17-9F50-8996A62F40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465" y="1380021"/>
            <a:ext cx="2789314" cy="3770056"/>
          </a:xfrm>
          <a:prstGeom prst="rect">
            <a:avLst/>
          </a:prstGeom>
        </p:spPr>
      </p:pic>
    </p:spTree>
    <p:extLst>
      <p:ext uri="{BB962C8B-B14F-4D97-AF65-F5344CB8AC3E}">
        <p14:creationId xmlns:p14="http://schemas.microsoft.com/office/powerpoint/2010/main" val="34366444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4" name="Rectangle 1"/>
          <p:cNvSpPr>
            <a:spLocks noChangeArrowheads="1"/>
          </p:cNvSpPr>
          <p:nvPr/>
        </p:nvSpPr>
        <p:spPr bwMode="auto">
          <a:xfrm>
            <a:off x="-6624" y="958549"/>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3.2.</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フォーマット</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3.0</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について</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6173006" y="1390974"/>
            <a:ext cx="2711717" cy="738664"/>
          </a:xfrm>
          <a:prstGeom prst="rect">
            <a:avLst/>
          </a:prstGeom>
          <a:solidFill>
            <a:srgbClr val="FFFFCC"/>
          </a:solidFill>
          <a:ln w="25400">
            <a:solidFill>
              <a:schemeClr val="accent2">
                <a:lumMod val="75000"/>
              </a:schemeClr>
            </a:solidFill>
          </a:ln>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適用される端末モデルは、</a:t>
            </a:r>
            <a:endParaRPr kumimoji="1" lang="en-US" altLang="ja-JP" sz="1400" dirty="0">
              <a:latin typeface="メイリオ" panose="020B0604030504040204" pitchFamily="50" charset="-128"/>
              <a:ea typeface="メイリオ" panose="020B0604030504040204" pitchFamily="50" charset="-128"/>
            </a:endParaRPr>
          </a:p>
          <a:p>
            <a:r>
              <a:rPr kumimoji="1" lang="en-US" altLang="ja-JP" sz="1400" dirty="0">
                <a:latin typeface="メイリオ" panose="020B0604030504040204" pitchFamily="50" charset="-128"/>
                <a:ea typeface="メイリオ" panose="020B0604030504040204" pitchFamily="50" charset="-128"/>
              </a:rPr>
              <a:t>DT-X100/DT-X200/IT-G500</a:t>
            </a:r>
          </a:p>
          <a:p>
            <a:r>
              <a:rPr kumimoji="1" lang="ja-JP" altLang="en-US" sz="1400" dirty="0">
                <a:latin typeface="メイリオ" panose="020B0604030504040204" pitchFamily="50" charset="-128"/>
                <a:ea typeface="メイリオ" panose="020B0604030504040204" pitchFamily="50" charset="-128"/>
              </a:rPr>
              <a:t>です。</a:t>
            </a:r>
          </a:p>
        </p:txBody>
      </p:sp>
      <p:sp>
        <p:nvSpPr>
          <p:cNvPr id="17" name="テキスト ボックス 16"/>
          <p:cNvSpPr txBox="1"/>
          <p:nvPr/>
        </p:nvSpPr>
        <p:spPr>
          <a:xfrm>
            <a:off x="8617058" y="6548034"/>
            <a:ext cx="526942" cy="307777"/>
          </a:xfrm>
          <a:prstGeom prst="rect">
            <a:avLst/>
          </a:prstGeom>
          <a:noFill/>
        </p:spPr>
        <p:txBody>
          <a:bodyPr wrap="square" rtlCol="0">
            <a:spAutoFit/>
          </a:bodyPr>
          <a:lstStyle/>
          <a:p>
            <a:pPr algn="r"/>
            <a:r>
              <a:rPr kumimoji="1" lang="en-US" altLang="ja-JP" sz="1400" dirty="0"/>
              <a:t>21</a:t>
            </a:r>
            <a:endParaRPr kumimoji="1" lang="ja-JP" altLang="en-US" sz="1400" dirty="0"/>
          </a:p>
        </p:txBody>
      </p:sp>
      <p:sp>
        <p:nvSpPr>
          <p:cNvPr id="12"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lang="en-US" altLang="ja-JP" sz="2400" dirty="0">
                <a:solidFill>
                  <a:schemeClr val="bg1"/>
                </a:solidFill>
                <a:latin typeface="メイリオ" panose="020B0604030504040204" pitchFamily="50" charset="-128"/>
                <a:ea typeface="メイリオ" panose="020B0604030504040204" pitchFamily="50" charset="-128"/>
              </a:rPr>
              <a:t>3</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端末設定バーコード 印刷フォーマット</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ご参考</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7AC8EA67-70F6-42D1-85F5-1D9E9FDD429D}"/>
              </a:ext>
            </a:extLst>
          </p:cNvPr>
          <p:cNvSpPr/>
          <p:nvPr/>
        </p:nvSpPr>
        <p:spPr>
          <a:xfrm>
            <a:off x="6140404" y="2231672"/>
            <a:ext cx="2787352" cy="900246"/>
          </a:xfrm>
          <a:prstGeom prst="rect">
            <a:avLst/>
          </a:prstGeom>
        </p:spPr>
        <p:txBody>
          <a:bodyPr wrap="square">
            <a:spAutoFit/>
          </a:bodyPr>
          <a:lstStyle/>
          <a:p>
            <a:r>
              <a:rPr lang="ja-JP" altLang="en-US" sz="1050" dirty="0">
                <a:latin typeface="メイリオ" panose="020B0604030504040204" pitchFamily="50" charset="-128"/>
                <a:ea typeface="メイリオ" panose="020B0604030504040204" pitchFamily="50" charset="-128"/>
              </a:rPr>
              <a:t>拡張サプリカントを指定している場合</a:t>
            </a:r>
            <a:br>
              <a:rPr lang="en-US" altLang="ja-JP" sz="1050" dirty="0">
                <a:latin typeface="メイリオ" panose="020B0604030504040204" pitchFamily="50" charset="-128"/>
                <a:ea typeface="メイリオ" panose="020B0604030504040204" pitchFamily="50" charset="-128"/>
              </a:rPr>
            </a:br>
            <a:r>
              <a:rPr lang="ja-JP" altLang="en-US" sz="1050" dirty="0">
                <a:latin typeface="メイリオ" panose="020B0604030504040204" pitchFamily="50" charset="-128"/>
                <a:ea typeface="メイリオ" panose="020B0604030504040204" pitchFamily="50" charset="-128"/>
              </a:rPr>
              <a:t>もしくは、</a:t>
            </a:r>
            <a:r>
              <a:rPr lang="en-US" altLang="ja-JP" sz="1050" dirty="0">
                <a:latin typeface="メイリオ" panose="020B0604030504040204" pitchFamily="50" charset="-128"/>
                <a:ea typeface="メイリオ" panose="020B0604030504040204" pitchFamily="50" charset="-128"/>
              </a:rPr>
              <a:t>WLAN</a:t>
            </a:r>
            <a:r>
              <a:rPr lang="ja-JP" altLang="en-US" sz="1050" dirty="0">
                <a:latin typeface="メイリオ" panose="020B0604030504040204" pitchFamily="50" charset="-128"/>
                <a:ea typeface="メイリオ" panose="020B0604030504040204" pitchFamily="50" charset="-128"/>
              </a:rPr>
              <a:t>基本設定の優先周波数帯を</a:t>
            </a:r>
            <a:r>
              <a:rPr lang="en-US" altLang="ja-JP" sz="1050" dirty="0" err="1">
                <a:latin typeface="メイリオ" panose="020B0604030504040204" pitchFamily="50" charset="-128"/>
                <a:ea typeface="メイリオ" panose="020B0604030504040204" pitchFamily="50" charset="-128"/>
              </a:rPr>
              <a:t>NotSpecified</a:t>
            </a:r>
            <a:r>
              <a:rPr lang="ja-JP" altLang="en-US" sz="1050" dirty="0">
                <a:latin typeface="メイリオ" panose="020B0604030504040204" pitchFamily="50" charset="-128"/>
                <a:ea typeface="メイリオ" panose="020B0604030504040204" pitchFamily="50" charset="-128"/>
              </a:rPr>
              <a:t>以外にした場合はフォーマット</a:t>
            </a:r>
            <a:r>
              <a:rPr lang="en-US" altLang="ja-JP" sz="1050" dirty="0">
                <a:latin typeface="メイリオ" panose="020B0604030504040204" pitchFamily="50" charset="-128"/>
                <a:ea typeface="メイリオ" panose="020B0604030504040204" pitchFamily="50" charset="-128"/>
              </a:rPr>
              <a:t>4.0</a:t>
            </a:r>
            <a:r>
              <a:rPr lang="ja-JP" altLang="en-US" sz="1050" dirty="0">
                <a:latin typeface="メイリオ" panose="020B0604030504040204" pitchFamily="50" charset="-128"/>
                <a:ea typeface="メイリオ" panose="020B0604030504040204" pitchFamily="50" charset="-128"/>
              </a:rPr>
              <a:t>が、それ以外はフォーマット</a:t>
            </a:r>
            <a:r>
              <a:rPr lang="en-US" altLang="ja-JP" sz="1050" dirty="0">
                <a:latin typeface="メイリオ" panose="020B0604030504040204" pitchFamily="50" charset="-128"/>
                <a:ea typeface="メイリオ" panose="020B0604030504040204" pitchFamily="50" charset="-128"/>
              </a:rPr>
              <a:t>3.0</a:t>
            </a:r>
            <a:r>
              <a:rPr lang="ja-JP" altLang="en-US" sz="1050" dirty="0">
                <a:latin typeface="メイリオ" panose="020B0604030504040204" pitchFamily="50" charset="-128"/>
                <a:ea typeface="メイリオ" panose="020B0604030504040204" pitchFamily="50" charset="-128"/>
              </a:rPr>
              <a:t>が自動的に適用されます。</a:t>
            </a:r>
          </a:p>
        </p:txBody>
      </p:sp>
      <p:sp>
        <p:nvSpPr>
          <p:cNvPr id="16" name="テキスト ボックス 15">
            <a:extLst>
              <a:ext uri="{FF2B5EF4-FFF2-40B4-BE49-F238E27FC236}">
                <a16:creationId xmlns:a16="http://schemas.microsoft.com/office/drawing/2014/main" id="{EE7AD0EA-308F-4A30-B0EB-9A5533238547}"/>
              </a:ext>
            </a:extLst>
          </p:cNvPr>
          <p:cNvSpPr txBox="1"/>
          <p:nvPr/>
        </p:nvSpPr>
        <p:spPr>
          <a:xfrm>
            <a:off x="401777" y="544636"/>
            <a:ext cx="5037877" cy="276999"/>
          </a:xfrm>
          <a:prstGeom prst="rect">
            <a:avLst/>
          </a:prstGeom>
          <a:noFill/>
        </p:spPr>
        <p:txBody>
          <a:bodyPr wrap="square" rtlCol="0">
            <a:spAutoFit/>
          </a:bodyPr>
          <a:lstStyle/>
          <a:p>
            <a:r>
              <a:rPr kumimoji="1" lang="en-US" altLang="ja-JP" sz="1200" dirty="0">
                <a:solidFill>
                  <a:srgbClr val="FF0000"/>
                </a:solidFill>
                <a:latin typeface="メイリオ" panose="020B0604030504040204" pitchFamily="50" charset="-128"/>
                <a:ea typeface="メイリオ" panose="020B0604030504040204" pitchFamily="50" charset="-128"/>
              </a:rPr>
              <a:t>※</a:t>
            </a:r>
            <a:r>
              <a:rPr kumimoji="1" lang="ja-JP" altLang="en-US" sz="1200" dirty="0">
                <a:solidFill>
                  <a:srgbClr val="FF0000"/>
                </a:solidFill>
                <a:latin typeface="メイリオ" panose="020B0604030504040204" pitchFamily="50" charset="-128"/>
                <a:ea typeface="メイリオ" panose="020B0604030504040204" pitchFamily="50" charset="-128"/>
              </a:rPr>
              <a:t>フォーマットは機種の設定に応じ自動的に適用されます。</a:t>
            </a:r>
          </a:p>
        </p:txBody>
      </p:sp>
      <p:sp>
        <p:nvSpPr>
          <p:cNvPr id="18" name="フッター プレースホルダー 5">
            <a:extLst>
              <a:ext uri="{FF2B5EF4-FFF2-40B4-BE49-F238E27FC236}">
                <a16:creationId xmlns:a16="http://schemas.microsoft.com/office/drawing/2014/main" id="{0BC59EAC-B7B9-40A4-A3E1-81C83CDCA83F}"/>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pic>
        <p:nvPicPr>
          <p:cNvPr id="19" name="図 18">
            <a:extLst>
              <a:ext uri="{FF2B5EF4-FFF2-40B4-BE49-F238E27FC236}">
                <a16:creationId xmlns:a16="http://schemas.microsoft.com/office/drawing/2014/main" id="{CC6BDDBD-C27B-478F-A0EC-53A3FA9C4F9B}"/>
              </a:ext>
            </a:extLst>
          </p:cNvPr>
          <p:cNvPicPr>
            <a:picLocks noChangeAspect="1"/>
          </p:cNvPicPr>
          <p:nvPr/>
        </p:nvPicPr>
        <p:blipFill>
          <a:blip r:embed="rId2"/>
          <a:stretch>
            <a:fillRect/>
          </a:stretch>
        </p:blipFill>
        <p:spPr>
          <a:xfrm>
            <a:off x="213424" y="5205447"/>
            <a:ext cx="8043322" cy="1408683"/>
          </a:xfrm>
          <a:prstGeom prst="rect">
            <a:avLst/>
          </a:prstGeom>
        </p:spPr>
      </p:pic>
      <p:grpSp>
        <p:nvGrpSpPr>
          <p:cNvPr id="20" name="グループ化 19">
            <a:extLst>
              <a:ext uri="{FF2B5EF4-FFF2-40B4-BE49-F238E27FC236}">
                <a16:creationId xmlns:a16="http://schemas.microsoft.com/office/drawing/2014/main" id="{75967D6D-4964-4BC3-BE5D-5AE67CAFB804}"/>
              </a:ext>
            </a:extLst>
          </p:cNvPr>
          <p:cNvGrpSpPr/>
          <p:nvPr/>
        </p:nvGrpSpPr>
        <p:grpSpPr>
          <a:xfrm>
            <a:off x="213424" y="1376570"/>
            <a:ext cx="5706929" cy="3773506"/>
            <a:chOff x="213424" y="1376570"/>
            <a:chExt cx="5706929" cy="3773506"/>
          </a:xfrm>
        </p:grpSpPr>
        <p:pic>
          <p:nvPicPr>
            <p:cNvPr id="21" name="図 20">
              <a:extLst>
                <a:ext uri="{FF2B5EF4-FFF2-40B4-BE49-F238E27FC236}">
                  <a16:creationId xmlns:a16="http://schemas.microsoft.com/office/drawing/2014/main" id="{E7C6F4DF-1BB4-4A9A-B3B3-4CA1789AF0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3001" y="1376570"/>
              <a:ext cx="2787352" cy="3773506"/>
            </a:xfrm>
            <a:prstGeom prst="rect">
              <a:avLst/>
            </a:prstGeom>
          </p:spPr>
        </p:pic>
        <p:pic>
          <p:nvPicPr>
            <p:cNvPr id="22" name="図 21">
              <a:extLst>
                <a:ext uri="{FF2B5EF4-FFF2-40B4-BE49-F238E27FC236}">
                  <a16:creationId xmlns:a16="http://schemas.microsoft.com/office/drawing/2014/main" id="{DDF3365D-DF09-4A5A-9F28-3D71BBED1B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3424" y="1377466"/>
              <a:ext cx="2787355" cy="3772610"/>
            </a:xfrm>
            <a:prstGeom prst="rect">
              <a:avLst/>
            </a:prstGeom>
          </p:spPr>
        </p:pic>
      </p:grpSp>
    </p:spTree>
    <p:extLst>
      <p:ext uri="{BB962C8B-B14F-4D97-AF65-F5344CB8AC3E}">
        <p14:creationId xmlns:p14="http://schemas.microsoft.com/office/powerpoint/2010/main" val="29313124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4" name="Rectangle 1"/>
          <p:cNvSpPr>
            <a:spLocks noChangeArrowheads="1"/>
          </p:cNvSpPr>
          <p:nvPr/>
        </p:nvSpPr>
        <p:spPr bwMode="auto">
          <a:xfrm>
            <a:off x="-6624" y="958549"/>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3.3.</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フォーマット</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4.0</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について</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6173006" y="1390974"/>
            <a:ext cx="2711717" cy="2893100"/>
          </a:xfrm>
          <a:prstGeom prst="rect">
            <a:avLst/>
          </a:prstGeom>
          <a:solidFill>
            <a:srgbClr val="FFFFCC"/>
          </a:solidFill>
          <a:ln w="25400">
            <a:solidFill>
              <a:schemeClr val="accent2">
                <a:lumMod val="75000"/>
              </a:schemeClr>
            </a:solidFill>
          </a:ln>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適用される端末モデルは、</a:t>
            </a:r>
            <a:br>
              <a:rPr kumimoji="1" lang="en-US" altLang="ja-JP" sz="1400" dirty="0">
                <a:latin typeface="メイリオ" panose="020B0604030504040204" pitchFamily="50" charset="-128"/>
                <a:ea typeface="メイリオ" panose="020B0604030504040204" pitchFamily="50" charset="-128"/>
              </a:rPr>
            </a:br>
            <a:r>
              <a:rPr kumimoji="1" lang="en-US" altLang="ja-JP" sz="1400" dirty="0">
                <a:latin typeface="メイリオ" panose="020B0604030504040204" pitchFamily="50" charset="-128"/>
                <a:ea typeface="メイリオ" panose="020B0604030504040204" pitchFamily="50" charset="-128"/>
              </a:rPr>
              <a:t>IT-G600/IT-G650/ET-L10/</a:t>
            </a:r>
          </a:p>
          <a:p>
            <a:r>
              <a:rPr kumimoji="1" lang="en-US" altLang="ja-JP" sz="1400" dirty="0">
                <a:latin typeface="メイリオ" panose="020B0604030504040204" pitchFamily="50" charset="-128"/>
                <a:ea typeface="メイリオ" panose="020B0604030504040204" pitchFamily="50" charset="-128"/>
              </a:rPr>
              <a:t>DT-X400/DT-X450/IT-G400</a:t>
            </a: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DT-X100/DT-X200/IT-G500</a:t>
            </a:r>
          </a:p>
          <a:p>
            <a:r>
              <a:rPr kumimoji="1" lang="ja-JP" altLang="en-US" sz="1400" dirty="0">
                <a:latin typeface="メイリオ" panose="020B0604030504040204" pitchFamily="50" charset="-128"/>
                <a:ea typeface="メイリオ" panose="020B0604030504040204" pitchFamily="50" charset="-128"/>
              </a:rPr>
              <a:t>です。</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solidFill>
                  <a:srgbClr val="FF0000"/>
                </a:solidFill>
                <a:latin typeface="メイリオ" panose="020B0604030504040204" pitchFamily="50" charset="-128"/>
                <a:ea typeface="メイリオ" panose="020B0604030504040204" pitchFamily="50" charset="-128"/>
              </a:rPr>
              <a:t>本フォーマットは、</a:t>
            </a:r>
            <a:r>
              <a:rPr kumimoji="1" lang="en-US" altLang="ja-JP" sz="1400" dirty="0">
                <a:solidFill>
                  <a:srgbClr val="FF0000"/>
                </a:solidFill>
                <a:latin typeface="メイリオ" panose="020B0604030504040204" pitchFamily="50" charset="-128"/>
                <a:ea typeface="メイリオ" panose="020B0604030504040204" pitchFamily="50" charset="-128"/>
              </a:rPr>
              <a:t>Windows</a:t>
            </a:r>
            <a:r>
              <a:rPr kumimoji="1" lang="ja-JP" altLang="en-US" sz="1400" dirty="0">
                <a:solidFill>
                  <a:srgbClr val="FF0000"/>
                </a:solidFill>
                <a:latin typeface="メイリオ" panose="020B0604030504040204" pitchFamily="50" charset="-128"/>
                <a:ea typeface="メイリオ" panose="020B0604030504040204" pitchFamily="50" charset="-128"/>
              </a:rPr>
              <a:t> </a:t>
            </a:r>
            <a:r>
              <a:rPr kumimoji="1" lang="en-US" altLang="ja-JP" sz="1400" dirty="0">
                <a:solidFill>
                  <a:srgbClr val="FF0000"/>
                </a:solidFill>
                <a:latin typeface="メイリオ" panose="020B0604030504040204" pitchFamily="50" charset="-128"/>
                <a:ea typeface="メイリオ" panose="020B0604030504040204" pitchFamily="50" charset="-128"/>
              </a:rPr>
              <a:t>CE/Mobile</a:t>
            </a:r>
            <a:r>
              <a:rPr kumimoji="1" lang="ja-JP" altLang="en-US" sz="1400" dirty="0">
                <a:solidFill>
                  <a:srgbClr val="FF0000"/>
                </a:solidFill>
                <a:latin typeface="メイリオ" panose="020B0604030504040204" pitchFamily="50" charset="-128"/>
                <a:ea typeface="メイリオ" panose="020B0604030504040204" pitchFamily="50" charset="-128"/>
              </a:rPr>
              <a:t>モデルの拡張サプリカント設定を利用する場合に必要となります。</a:t>
            </a:r>
            <a:r>
              <a:rPr kumimoji="1" lang="en-US" altLang="ja-JP" sz="1400" dirty="0">
                <a:solidFill>
                  <a:srgbClr val="FF0000"/>
                </a:solidFill>
                <a:latin typeface="メイリオ" panose="020B0604030504040204" pitchFamily="50" charset="-128"/>
                <a:ea typeface="メイリオ" panose="020B0604030504040204" pitchFamily="50" charset="-128"/>
              </a:rPr>
              <a:t>(Android</a:t>
            </a:r>
            <a:r>
              <a:rPr kumimoji="1" lang="ja-JP" altLang="en-US" sz="1400" dirty="0">
                <a:solidFill>
                  <a:srgbClr val="FF0000"/>
                </a:solidFill>
                <a:latin typeface="メイリオ" panose="020B0604030504040204" pitchFamily="50" charset="-128"/>
                <a:ea typeface="メイリオ" panose="020B0604030504040204" pitchFamily="50" charset="-128"/>
              </a:rPr>
              <a:t>モデルは拡張サプリカント設定は利用できません。</a:t>
            </a:r>
            <a:r>
              <a:rPr kumimoji="1" lang="en-US" altLang="ja-JP" sz="1400" dirty="0">
                <a:solidFill>
                  <a:srgbClr val="FF0000"/>
                </a:solidFill>
                <a:latin typeface="メイリオ" panose="020B0604030504040204" pitchFamily="50" charset="-128"/>
                <a:ea typeface="メイリオ" panose="020B0604030504040204" pitchFamily="50" charset="-128"/>
              </a:rPr>
              <a:t>)</a:t>
            </a:r>
          </a:p>
          <a:p>
            <a:endParaRPr kumimoji="1" lang="en-US" altLang="ja-JP" sz="1400" dirty="0">
              <a:solidFill>
                <a:srgbClr val="FF0000"/>
              </a:solidFill>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8617058" y="6548034"/>
            <a:ext cx="526942" cy="307777"/>
          </a:xfrm>
          <a:prstGeom prst="rect">
            <a:avLst/>
          </a:prstGeom>
          <a:noFill/>
        </p:spPr>
        <p:txBody>
          <a:bodyPr wrap="square" rtlCol="0">
            <a:spAutoFit/>
          </a:bodyPr>
          <a:lstStyle/>
          <a:p>
            <a:pPr algn="r"/>
            <a:r>
              <a:rPr kumimoji="1" lang="en-US" altLang="ja-JP" sz="1400" dirty="0"/>
              <a:t>22</a:t>
            </a:r>
            <a:endParaRPr kumimoji="1" lang="ja-JP" altLang="en-US" sz="1400" dirty="0"/>
          </a:p>
        </p:txBody>
      </p:sp>
      <p:sp>
        <p:nvSpPr>
          <p:cNvPr id="14"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lang="en-US" altLang="ja-JP" sz="2400" dirty="0">
                <a:solidFill>
                  <a:schemeClr val="bg1"/>
                </a:solidFill>
                <a:latin typeface="メイリオ" panose="020B0604030504040204" pitchFamily="50" charset="-128"/>
                <a:ea typeface="メイリオ" panose="020B0604030504040204" pitchFamily="50" charset="-128"/>
              </a:rPr>
              <a:t>3</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端末設定バーコード 印刷フォーマット</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16" name="テキスト ボックス 15">
            <a:extLst>
              <a:ext uri="{FF2B5EF4-FFF2-40B4-BE49-F238E27FC236}">
                <a16:creationId xmlns:a16="http://schemas.microsoft.com/office/drawing/2014/main" id="{A7E0E8AB-E46F-49FE-8327-C2E8642AF27A}"/>
              </a:ext>
            </a:extLst>
          </p:cNvPr>
          <p:cNvSpPr txBox="1"/>
          <p:nvPr/>
        </p:nvSpPr>
        <p:spPr>
          <a:xfrm>
            <a:off x="401777" y="544636"/>
            <a:ext cx="5037877" cy="276999"/>
          </a:xfrm>
          <a:prstGeom prst="rect">
            <a:avLst/>
          </a:prstGeom>
          <a:noFill/>
        </p:spPr>
        <p:txBody>
          <a:bodyPr wrap="square" rtlCol="0">
            <a:spAutoFit/>
          </a:bodyPr>
          <a:lstStyle/>
          <a:p>
            <a:r>
              <a:rPr kumimoji="1" lang="en-US" altLang="ja-JP" sz="1200" dirty="0">
                <a:solidFill>
                  <a:srgbClr val="FF0000"/>
                </a:solidFill>
                <a:latin typeface="メイリオ" panose="020B0604030504040204" pitchFamily="50" charset="-128"/>
                <a:ea typeface="メイリオ" panose="020B0604030504040204" pitchFamily="50" charset="-128"/>
              </a:rPr>
              <a:t>※</a:t>
            </a:r>
            <a:r>
              <a:rPr kumimoji="1" lang="ja-JP" altLang="en-US" sz="1200" dirty="0">
                <a:solidFill>
                  <a:srgbClr val="FF0000"/>
                </a:solidFill>
                <a:latin typeface="メイリオ" panose="020B0604030504040204" pitchFamily="50" charset="-128"/>
                <a:ea typeface="メイリオ" panose="020B0604030504040204" pitchFamily="50" charset="-128"/>
              </a:rPr>
              <a:t>フォーマットは機種の設定に応じ自動的に適用されます。</a:t>
            </a:r>
          </a:p>
        </p:txBody>
      </p:sp>
      <p:sp>
        <p:nvSpPr>
          <p:cNvPr id="17" name="フッター プレースホルダー 5">
            <a:extLst>
              <a:ext uri="{FF2B5EF4-FFF2-40B4-BE49-F238E27FC236}">
                <a16:creationId xmlns:a16="http://schemas.microsoft.com/office/drawing/2014/main" id="{916917C6-097C-4711-BE73-0B00D0F9B109}"/>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grpSp>
        <p:nvGrpSpPr>
          <p:cNvPr id="18" name="グループ化 17">
            <a:extLst>
              <a:ext uri="{FF2B5EF4-FFF2-40B4-BE49-F238E27FC236}">
                <a16:creationId xmlns:a16="http://schemas.microsoft.com/office/drawing/2014/main" id="{92B8FD33-E1FE-4B03-88F9-C5072CE45850}"/>
              </a:ext>
            </a:extLst>
          </p:cNvPr>
          <p:cNvGrpSpPr/>
          <p:nvPr/>
        </p:nvGrpSpPr>
        <p:grpSpPr>
          <a:xfrm>
            <a:off x="213427" y="1377465"/>
            <a:ext cx="5706926" cy="3782770"/>
            <a:chOff x="918597" y="1493700"/>
            <a:chExt cx="5729275" cy="3948564"/>
          </a:xfrm>
        </p:grpSpPr>
        <p:pic>
          <p:nvPicPr>
            <p:cNvPr id="19" name="図 18">
              <a:extLst>
                <a:ext uri="{FF2B5EF4-FFF2-40B4-BE49-F238E27FC236}">
                  <a16:creationId xmlns:a16="http://schemas.microsoft.com/office/drawing/2014/main" id="{CCF1C22F-2E9C-4C6D-89D7-B249046AE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8597" y="1493700"/>
              <a:ext cx="2798269" cy="3948564"/>
            </a:xfrm>
            <a:prstGeom prst="rect">
              <a:avLst/>
            </a:prstGeom>
          </p:spPr>
        </p:pic>
        <p:pic>
          <p:nvPicPr>
            <p:cNvPr id="20" name="図 19">
              <a:extLst>
                <a:ext uri="{FF2B5EF4-FFF2-40B4-BE49-F238E27FC236}">
                  <a16:creationId xmlns:a16="http://schemas.microsoft.com/office/drawing/2014/main" id="{41662F0E-929B-4EFE-9A8F-728E4553B6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49604" y="1493700"/>
              <a:ext cx="2798268" cy="3948564"/>
            </a:xfrm>
            <a:prstGeom prst="rect">
              <a:avLst/>
            </a:prstGeom>
          </p:spPr>
        </p:pic>
      </p:grpSp>
      <p:pic>
        <p:nvPicPr>
          <p:cNvPr id="21" name="図 20">
            <a:extLst>
              <a:ext uri="{FF2B5EF4-FFF2-40B4-BE49-F238E27FC236}">
                <a16:creationId xmlns:a16="http://schemas.microsoft.com/office/drawing/2014/main" id="{AA67276A-5390-4AB2-9D04-A1A0C278075C}"/>
              </a:ext>
            </a:extLst>
          </p:cNvPr>
          <p:cNvPicPr>
            <a:picLocks noChangeAspect="1"/>
          </p:cNvPicPr>
          <p:nvPr/>
        </p:nvPicPr>
        <p:blipFill>
          <a:blip r:embed="rId4"/>
          <a:stretch>
            <a:fillRect/>
          </a:stretch>
        </p:blipFill>
        <p:spPr>
          <a:xfrm>
            <a:off x="213424" y="5205447"/>
            <a:ext cx="8043322" cy="1408683"/>
          </a:xfrm>
          <a:prstGeom prst="rect">
            <a:avLst/>
          </a:prstGeom>
        </p:spPr>
      </p:pic>
    </p:spTree>
    <p:extLst>
      <p:ext uri="{BB962C8B-B14F-4D97-AF65-F5344CB8AC3E}">
        <p14:creationId xmlns:p14="http://schemas.microsoft.com/office/powerpoint/2010/main" val="29731002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0" y="0"/>
            <a:ext cx="8199835"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350"/>
          </a:p>
        </p:txBody>
      </p:sp>
      <p:sp>
        <p:nvSpPr>
          <p:cNvPr id="16386" name="テキスト ボックス 2"/>
          <p:cNvSpPr txBox="1">
            <a:spLocks noChangeArrowheads="1"/>
          </p:cNvSpPr>
          <p:nvPr/>
        </p:nvSpPr>
        <p:spPr bwMode="auto">
          <a:xfrm>
            <a:off x="0" y="3048000"/>
            <a:ext cx="9144000" cy="784830"/>
          </a:xfrm>
          <a:prstGeom prst="rect">
            <a:avLst/>
          </a:prstGeom>
          <a:noFill/>
          <a:ln w="9525">
            <a:noFill/>
            <a:miter lim="800000"/>
            <a:headEnd/>
            <a:tailEnd/>
          </a:ln>
        </p:spPr>
        <p:txBody>
          <a:bodyPr>
            <a:spAutoFit/>
          </a:bodyPr>
          <a:lstStyle/>
          <a:p>
            <a:r>
              <a:rPr lang="ja-JP" altLang="en-US" sz="4500" dirty="0">
                <a:solidFill>
                  <a:schemeClr val="bg1"/>
                </a:solidFill>
                <a:latin typeface="メイリオ" pitchFamily="50" charset="-128"/>
                <a:ea typeface="メイリオ" pitchFamily="50" charset="-128"/>
                <a:cs typeface="メイリオ" pitchFamily="50" charset="-128"/>
              </a:rPr>
              <a:t> </a:t>
            </a:r>
            <a:r>
              <a:rPr lang="en-US" altLang="ja-JP" sz="4500" dirty="0">
                <a:solidFill>
                  <a:schemeClr val="bg1"/>
                </a:solidFill>
                <a:latin typeface="メイリオ" pitchFamily="50" charset="-128"/>
                <a:ea typeface="メイリオ" pitchFamily="50" charset="-128"/>
                <a:cs typeface="メイリオ" pitchFamily="50" charset="-128"/>
              </a:rPr>
              <a:t>4.</a:t>
            </a:r>
            <a:r>
              <a:rPr lang="ja-JP" altLang="en-US" sz="4500" dirty="0">
                <a:solidFill>
                  <a:schemeClr val="bg1"/>
                </a:solidFill>
                <a:latin typeface="メイリオ" pitchFamily="50" charset="-128"/>
                <a:ea typeface="メイリオ" pitchFamily="50" charset="-128"/>
                <a:cs typeface="メイリオ" pitchFamily="50" charset="-128"/>
              </a:rPr>
              <a:t>ご利用上の注意事項</a:t>
            </a:r>
            <a:endParaRPr lang="en-US" altLang="ja-JP" sz="4500" dirty="0">
              <a:solidFill>
                <a:schemeClr val="bg1"/>
              </a:solidFill>
              <a:latin typeface="メイリオ" pitchFamily="50" charset="-128"/>
              <a:ea typeface="メイリオ" pitchFamily="50" charset="-128"/>
              <a:cs typeface="メイリオ" pitchFamily="50" charset="-128"/>
            </a:endParaRPr>
          </a:p>
        </p:txBody>
      </p:sp>
      <p:sp>
        <p:nvSpPr>
          <p:cNvPr id="6" name="フッター プレースホルダー 5"/>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bg1"/>
                </a:solidFill>
                <a:latin typeface="Arial Black" pitchFamily="34" charset="0"/>
                <a:ea typeface="ＭＳ Ｐゴシック" charset="-128"/>
              </a:rPr>
              <a:t>Copyright 2024 © All rights reserved, CASIO COMPUTER Co., LTD.</a:t>
            </a:r>
          </a:p>
        </p:txBody>
      </p:sp>
    </p:spTree>
    <p:extLst>
      <p:ext uri="{BB962C8B-B14F-4D97-AF65-F5344CB8AC3E}">
        <p14:creationId xmlns:p14="http://schemas.microsoft.com/office/powerpoint/2010/main" val="8973041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4.</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ご利用上の注意事項</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8617058" y="6548034"/>
            <a:ext cx="526942" cy="307777"/>
          </a:xfrm>
          <a:prstGeom prst="rect">
            <a:avLst/>
          </a:prstGeom>
          <a:noFill/>
        </p:spPr>
        <p:txBody>
          <a:bodyPr wrap="square" rtlCol="0">
            <a:spAutoFit/>
          </a:bodyPr>
          <a:lstStyle/>
          <a:p>
            <a:pPr algn="r"/>
            <a:r>
              <a:rPr kumimoji="1" lang="en-US" altLang="ja-JP" sz="1400" dirty="0"/>
              <a:t>24</a:t>
            </a:r>
            <a:endParaRPr kumimoji="1" lang="ja-JP" altLang="en-US" sz="1400" dirty="0"/>
          </a:p>
        </p:txBody>
      </p:sp>
      <p:sp>
        <p:nvSpPr>
          <p:cNvPr id="14" name="テキスト ボックス 13"/>
          <p:cNvSpPr txBox="1"/>
          <p:nvPr/>
        </p:nvSpPr>
        <p:spPr>
          <a:xfrm>
            <a:off x="265043" y="952586"/>
            <a:ext cx="8872333" cy="3539430"/>
          </a:xfrm>
          <a:prstGeom prst="rect">
            <a:avLst/>
          </a:prstGeom>
          <a:noFill/>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本ツールをご利用いただくにあたり注意事項をまとめましたのでご確認ください。</a:t>
            </a:r>
            <a:endParaRPr lang="en-US" altLang="ja-JP" sz="1600" dirty="0">
              <a:latin typeface="メイリオ" panose="020B0604030504040204" pitchFamily="50" charset="-128"/>
              <a:ea typeface="メイリオ" panose="020B0604030504040204" pitchFamily="50" charset="-128"/>
            </a:endParaRPr>
          </a:p>
          <a:p>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a:t>
            </a:r>
            <a:r>
              <a:rPr kumimoji="1" lang="en-US" altLang="ja-JP" sz="1600" dirty="0">
                <a:latin typeface="メイリオ" panose="020B0604030504040204" pitchFamily="50" charset="-128"/>
                <a:ea typeface="メイリオ" panose="020B0604030504040204" pitchFamily="50" charset="-128"/>
              </a:rPr>
              <a:t>Ver2.10</a:t>
            </a:r>
            <a:r>
              <a:rPr kumimoji="1" lang="ja-JP" altLang="en-US" sz="1600" dirty="0">
                <a:latin typeface="メイリオ" panose="020B0604030504040204" pitchFamily="50" charset="-128"/>
                <a:ea typeface="メイリオ" panose="020B0604030504040204" pitchFamily="50" charset="-128"/>
              </a:rPr>
              <a:t>以上で拡張サプリカント設定を利用される</a:t>
            </a:r>
            <a:r>
              <a:rPr kumimoji="1" lang="en-US" altLang="ja-JP" sz="1600" dirty="0">
                <a:latin typeface="メイリオ" panose="020B0604030504040204" pitchFamily="50" charset="-128"/>
                <a:ea typeface="メイリオ" panose="020B0604030504040204" pitchFamily="50" charset="-128"/>
              </a:rPr>
              <a:t>Windows</a:t>
            </a:r>
            <a:r>
              <a:rPr kumimoji="1" lang="ja-JP" altLang="en-US" sz="1600" dirty="0">
                <a:latin typeface="メイリオ" panose="020B0604030504040204" pitchFamily="50" charset="-128"/>
                <a:ea typeface="メイリオ" panose="020B0604030504040204" pitchFamily="50" charset="-128"/>
              </a:rPr>
              <a:t> </a:t>
            </a:r>
            <a:r>
              <a:rPr kumimoji="1" lang="en-US" altLang="ja-JP" sz="1600" dirty="0">
                <a:latin typeface="メイリオ" panose="020B0604030504040204" pitchFamily="50" charset="-128"/>
                <a:ea typeface="メイリオ" panose="020B0604030504040204" pitchFamily="50" charset="-128"/>
              </a:rPr>
              <a:t>CE/Mobile</a:t>
            </a:r>
            <a:r>
              <a:rPr kumimoji="1" lang="ja-JP" altLang="en-US" sz="1600" dirty="0">
                <a:latin typeface="メイリオ" panose="020B0604030504040204" pitchFamily="50" charset="-128"/>
                <a:ea typeface="メイリオ" panose="020B0604030504040204" pitchFamily="50" charset="-128"/>
              </a:rPr>
              <a:t>モデルの場合、</a:t>
            </a:r>
            <a:br>
              <a:rPr kumimoji="1" lang="en-US" altLang="ja-JP" sz="1600" dirty="0">
                <a:latin typeface="メイリオ" panose="020B0604030504040204" pitchFamily="50" charset="-128"/>
                <a:ea typeface="メイリオ" panose="020B0604030504040204" pitchFamily="50" charset="-128"/>
              </a:rPr>
            </a:br>
            <a:r>
              <a:rPr kumimoji="1" lang="ja-JP" altLang="en-US" sz="1600" dirty="0">
                <a:latin typeface="メイリオ" panose="020B0604030504040204" pitchFamily="50" charset="-128"/>
                <a:ea typeface="メイリオ" panose="020B0604030504040204" pitchFamily="50" charset="-128"/>
              </a:rPr>
              <a:t>　端末にサービスパック</a:t>
            </a:r>
            <a:r>
              <a:rPr kumimoji="1" lang="en-US" altLang="ja-JP" sz="1600" dirty="0">
                <a:latin typeface="メイリオ" panose="020B0604030504040204" pitchFamily="50" charset="-128"/>
                <a:ea typeface="メイリオ" panose="020B0604030504040204" pitchFamily="50" charset="-128"/>
              </a:rPr>
              <a:t>1.10</a:t>
            </a:r>
            <a:r>
              <a:rPr kumimoji="1" lang="ja-JP" altLang="en-US" sz="1600" dirty="0">
                <a:latin typeface="メイリオ" panose="020B0604030504040204" pitchFamily="50" charset="-128"/>
                <a:ea typeface="メイリオ" panose="020B0604030504040204" pitchFamily="50" charset="-128"/>
              </a:rPr>
              <a:t>以上の適用が必要です。</a:t>
            </a:r>
            <a:endParaRPr kumimoji="1" lang="en-US" altLang="ja-JP" sz="1600" dirty="0">
              <a:latin typeface="メイリオ" panose="020B0604030504040204" pitchFamily="50" charset="-128"/>
              <a:ea typeface="メイリオ" panose="020B0604030504040204" pitchFamily="50" charset="-128"/>
            </a:endParaRPr>
          </a:p>
          <a:p>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●標準サプリカント設定を使用される場合、機種設定で“</a:t>
            </a:r>
            <a:r>
              <a:rPr kumimoji="1" lang="en-US" altLang="ja-JP" sz="1600" dirty="0">
                <a:latin typeface="メイリオ" panose="020B0604030504040204" pitchFamily="50" charset="-128"/>
                <a:ea typeface="メイリオ" panose="020B0604030504040204" pitchFamily="50" charset="-128"/>
              </a:rPr>
              <a:t>DT-X100/DT-X200/IT-G500</a:t>
            </a:r>
            <a:r>
              <a:rPr kumimoji="1" lang="ja-JP" altLang="en-US" sz="1600" dirty="0">
                <a:latin typeface="メイリオ" panose="020B0604030504040204" pitchFamily="50" charset="-128"/>
                <a:ea typeface="メイリオ" panose="020B0604030504040204" pitchFamily="50" charset="-128"/>
              </a:rPr>
              <a:t>”を</a:t>
            </a:r>
            <a:br>
              <a:rPr kumimoji="1" lang="en-US" altLang="ja-JP" sz="1600" dirty="0">
                <a:latin typeface="メイリオ" panose="020B0604030504040204" pitchFamily="50" charset="-128"/>
                <a:ea typeface="メイリオ" panose="020B0604030504040204" pitchFamily="50" charset="-128"/>
              </a:rPr>
            </a:br>
            <a:r>
              <a:rPr kumimoji="1" lang="ja-JP" altLang="en-US" sz="1600" dirty="0">
                <a:latin typeface="メイリオ" panose="020B0604030504040204" pitchFamily="50" charset="-128"/>
                <a:ea typeface="メイリオ" panose="020B0604030504040204" pitchFamily="50" charset="-128"/>
              </a:rPr>
              <a:t>　設定し、セキュリティ設定の「</a:t>
            </a:r>
            <a:r>
              <a:rPr kumimoji="1" lang="en-US" altLang="ja-JP" sz="1600" dirty="0">
                <a:latin typeface="メイリオ" panose="020B0604030504040204" pitchFamily="50" charset="-128"/>
                <a:ea typeface="メイリオ" panose="020B0604030504040204" pitchFamily="50" charset="-128"/>
              </a:rPr>
              <a:t>WPA2+EAP-TLS</a:t>
            </a:r>
            <a:r>
              <a:rPr kumimoji="1" lang="ja-JP" altLang="en-US" sz="1600" dirty="0">
                <a:latin typeface="メイリオ" panose="020B0604030504040204" pitchFamily="50" charset="-128"/>
                <a:ea typeface="メイリオ" panose="020B0604030504040204" pitchFamily="50" charset="-128"/>
              </a:rPr>
              <a:t>」を使用する場合には、サービスパック</a:t>
            </a:r>
            <a:br>
              <a:rPr kumimoji="1" lang="en-US" altLang="ja-JP" sz="1600" dirty="0">
                <a:latin typeface="メイリオ" panose="020B0604030504040204" pitchFamily="50" charset="-128"/>
                <a:ea typeface="メイリオ" panose="020B0604030504040204" pitchFamily="50" charset="-128"/>
              </a:rPr>
            </a:br>
            <a:r>
              <a:rPr kumimoji="1" lang="ja-JP" altLang="en-US" sz="1600" dirty="0">
                <a:latin typeface="メイリオ" panose="020B0604030504040204" pitchFamily="50" charset="-128"/>
                <a:ea typeface="メイリオ" panose="020B0604030504040204" pitchFamily="50" charset="-128"/>
              </a:rPr>
              <a:t>　</a:t>
            </a:r>
            <a:r>
              <a:rPr kumimoji="1" lang="en-US" altLang="ja-JP" sz="1600" dirty="0">
                <a:latin typeface="メイリオ" panose="020B0604030504040204" pitchFamily="50" charset="-128"/>
                <a:ea typeface="メイリオ" panose="020B0604030504040204" pitchFamily="50" charset="-128"/>
              </a:rPr>
              <a:t>1.11</a:t>
            </a:r>
            <a:r>
              <a:rPr kumimoji="1" lang="ja-JP" altLang="en-US" sz="1600" dirty="0">
                <a:latin typeface="メイリオ" panose="020B0604030504040204" pitchFamily="50" charset="-128"/>
                <a:ea typeface="メイリオ" panose="020B0604030504040204" pitchFamily="50" charset="-128"/>
              </a:rPr>
              <a:t>以上を適用してください。</a:t>
            </a:r>
            <a:endParaRPr kumimoji="1" lang="en-US" altLang="ja-JP" sz="1600" dirty="0">
              <a:latin typeface="メイリオ" panose="020B0604030504040204" pitchFamily="50" charset="-128"/>
              <a:ea typeface="メイリオ" panose="020B0604030504040204" pitchFamily="50" charset="-128"/>
            </a:endParaRPr>
          </a:p>
          <a:p>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●本ツールで設定もしくは設定変更後、バーコード印刷される前に設定保存と印刷プレビュー　</a:t>
            </a:r>
            <a:br>
              <a:rPr kumimoji="1" lang="en-US" altLang="ja-JP" sz="1600" dirty="0">
                <a:latin typeface="メイリオ" panose="020B0604030504040204" pitchFamily="50" charset="-128"/>
                <a:ea typeface="メイリオ" panose="020B0604030504040204" pitchFamily="50" charset="-128"/>
              </a:rPr>
            </a:br>
            <a:r>
              <a:rPr kumimoji="1" lang="ja-JP" altLang="en-US" sz="1600" dirty="0">
                <a:latin typeface="メイリオ" panose="020B0604030504040204" pitchFamily="50" charset="-128"/>
                <a:ea typeface="メイリオ" panose="020B0604030504040204" pitchFamily="50" charset="-128"/>
              </a:rPr>
              <a:t>   機能にて確認されることを推奨します。</a:t>
            </a:r>
            <a:endParaRPr kumimoji="1" lang="en-US" altLang="ja-JP" sz="1600" dirty="0">
              <a:latin typeface="メイリオ" panose="020B0604030504040204" pitchFamily="50" charset="-128"/>
              <a:ea typeface="メイリオ" panose="020B0604030504040204" pitchFamily="50" charset="-128"/>
            </a:endParaRPr>
          </a:p>
          <a:p>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　もし、設定もしくは設定変更した内容が印刷プレビューに反映されていない場合、</a:t>
            </a:r>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　一度本ツールを再起動し、設定保存ファイル</a:t>
            </a:r>
            <a:r>
              <a:rPr kumimoji="1" lang="en-US" altLang="ja-JP" sz="1600" dirty="0">
                <a:latin typeface="メイリオ" panose="020B0604030504040204" pitchFamily="50" charset="-128"/>
                <a:ea typeface="メイリオ" panose="020B0604030504040204" pitchFamily="50" charset="-128"/>
              </a:rPr>
              <a:t>(.xml)</a:t>
            </a:r>
            <a:r>
              <a:rPr kumimoji="1" lang="ja-JP" altLang="en-US" sz="1600" dirty="0">
                <a:latin typeface="メイリオ" panose="020B0604030504040204" pitchFamily="50" charset="-128"/>
                <a:ea typeface="メイリオ" panose="020B0604030504040204" pitchFamily="50" charset="-128"/>
              </a:rPr>
              <a:t>を読み込みなおして再確認ください。</a:t>
            </a:r>
            <a:endParaRPr kumimoji="1" lang="en-US" altLang="ja-JP" sz="1600" dirty="0">
              <a:latin typeface="メイリオ" panose="020B0604030504040204" pitchFamily="50" charset="-128"/>
              <a:ea typeface="メイリオ" panose="020B0604030504040204" pitchFamily="50" charset="-128"/>
            </a:endParaRPr>
          </a:p>
        </p:txBody>
      </p:sp>
      <p:sp>
        <p:nvSpPr>
          <p:cNvPr id="7" name="フッター プレースホルダー 5">
            <a:extLst>
              <a:ext uri="{FF2B5EF4-FFF2-40B4-BE49-F238E27FC236}">
                <a16:creationId xmlns:a16="http://schemas.microsoft.com/office/drawing/2014/main" id="{FB8E0BC8-1E11-409A-BB4F-39C8F51444E3}"/>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spTree>
    <p:extLst>
      <p:ext uri="{BB962C8B-B14F-4D97-AF65-F5344CB8AC3E}">
        <p14:creationId xmlns:p14="http://schemas.microsoft.com/office/powerpoint/2010/main" val="5593392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 y="0"/>
            <a:ext cx="91440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350"/>
          </a:p>
        </p:txBody>
      </p:sp>
      <p:sp>
        <p:nvSpPr>
          <p:cNvPr id="6" name="フッター プレースホルダー 5"/>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bg1"/>
                </a:solidFill>
                <a:latin typeface="Arial Black" pitchFamily="34" charset="0"/>
                <a:ea typeface="ＭＳ Ｐゴシック" charset="-128"/>
              </a:rPr>
              <a:t>Copyright 2024 © All rights reserved, CASIO COMPUTER Co., LTD.</a:t>
            </a:r>
          </a:p>
        </p:txBody>
      </p:sp>
      <p:sp>
        <p:nvSpPr>
          <p:cNvPr id="7" name="テキスト ボックス 2"/>
          <p:cNvSpPr txBox="1">
            <a:spLocks noChangeArrowheads="1"/>
          </p:cNvSpPr>
          <p:nvPr/>
        </p:nvSpPr>
        <p:spPr bwMode="auto">
          <a:xfrm>
            <a:off x="0" y="3048006"/>
            <a:ext cx="9144000" cy="784830"/>
          </a:xfrm>
          <a:prstGeom prst="rect">
            <a:avLst/>
          </a:prstGeom>
          <a:noFill/>
          <a:ln w="9525">
            <a:noFill/>
            <a:miter lim="800000"/>
            <a:headEnd/>
            <a:tailEnd/>
          </a:ln>
        </p:spPr>
        <p:txBody>
          <a:bodyPr>
            <a:spAutoFit/>
          </a:bodyPr>
          <a:lstStyle/>
          <a:p>
            <a:pPr algn="ctr"/>
            <a:r>
              <a:rPr lang="ja-JP" altLang="en-US" sz="4500" dirty="0">
                <a:solidFill>
                  <a:schemeClr val="bg1"/>
                </a:solidFill>
                <a:latin typeface="メイリオ" pitchFamily="50" charset="-128"/>
                <a:ea typeface="メイリオ" pitchFamily="50" charset="-128"/>
                <a:cs typeface="メイリオ" pitchFamily="50" charset="-128"/>
              </a:rPr>
              <a:t> 最終ページ</a:t>
            </a:r>
            <a:endParaRPr lang="en-US" altLang="ja-JP" sz="4500" dirty="0">
              <a:solidFill>
                <a:schemeClr val="bg1"/>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995726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1.</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概要</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4" name="Rectangle 1"/>
          <p:cNvSpPr>
            <a:spLocks noChangeArrowheads="1"/>
          </p:cNvSpPr>
          <p:nvPr/>
        </p:nvSpPr>
        <p:spPr bwMode="auto">
          <a:xfrm>
            <a:off x="-6624" y="958549"/>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1.1.</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目的</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65043" y="1603513"/>
            <a:ext cx="8872333" cy="3785652"/>
          </a:xfrm>
          <a:prstGeom prst="rect">
            <a:avLst/>
          </a:prstGeom>
          <a:noFill/>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本ツールは、カシオ計算機製携帯端末に各種設定を行うための、バーコードを印刷するツールです。印刷したバーコードは、携帯端末用のアプリケーション「バーコード設定ツール」で読み込みます。「バーコード設定ツール」では、無線</a:t>
            </a:r>
            <a:r>
              <a:rPr lang="en-US" altLang="ja-JP" sz="1600" dirty="0">
                <a:latin typeface="メイリオ" panose="020B0604030504040204" pitchFamily="50" charset="-128"/>
                <a:ea typeface="メイリオ" panose="020B0604030504040204" pitchFamily="50" charset="-128"/>
              </a:rPr>
              <a:t>LAN</a:t>
            </a:r>
            <a:r>
              <a:rPr lang="ja-JP" altLang="en-US" sz="1600" dirty="0">
                <a:latin typeface="メイリオ" panose="020B0604030504040204" pitchFamily="50" charset="-128"/>
                <a:ea typeface="メイリオ" panose="020B0604030504040204" pitchFamily="50" charset="-128"/>
              </a:rPr>
              <a:t>などの通信関係を中心に、以下のような端末設定を行うことができます。 。</a:t>
            </a:r>
            <a:br>
              <a:rPr lang="ja-JP" altLang="en-US" sz="1600" dirty="0">
                <a:latin typeface="メイリオ" panose="020B0604030504040204" pitchFamily="50" charset="-128"/>
                <a:ea typeface="メイリオ" panose="020B0604030504040204" pitchFamily="50" charset="-128"/>
              </a:rPr>
            </a:br>
            <a:br>
              <a:rPr lang="ja-JP" altLang="en-US" sz="1600" dirty="0">
                <a:latin typeface="メイリオ" panose="020B0604030504040204" pitchFamily="50" charset="-128"/>
                <a:ea typeface="メイリオ" panose="020B0604030504040204" pitchFamily="50" charset="-128"/>
              </a:rPr>
            </a:br>
            <a:r>
              <a:rPr lang="ja-JP" altLang="en-US" sz="1600" dirty="0">
                <a:latin typeface="メイリオ" panose="020B0604030504040204" pitchFamily="50" charset="-128"/>
                <a:ea typeface="メイリオ" panose="020B0604030504040204" pitchFamily="50" charset="-128"/>
              </a:rPr>
              <a:t> </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 「所有者情報」で設定する内容（名前部分のみ）</a:t>
            </a:r>
          </a:p>
          <a:p>
            <a:r>
              <a:rPr lang="ja-JP" altLang="en-US" sz="1600" dirty="0">
                <a:latin typeface="メイリオ" panose="020B0604030504040204" pitchFamily="50" charset="-128"/>
                <a:ea typeface="メイリオ" panose="020B0604030504040204" pitchFamily="50" charset="-128"/>
              </a:rPr>
              <a:t> </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 無線</a:t>
            </a:r>
            <a:r>
              <a:rPr lang="en-US" altLang="ja-JP" sz="1600" dirty="0">
                <a:latin typeface="メイリオ" panose="020B0604030504040204" pitchFamily="50" charset="-128"/>
                <a:ea typeface="メイリオ" panose="020B0604030504040204" pitchFamily="50" charset="-128"/>
              </a:rPr>
              <a:t>LAN</a:t>
            </a:r>
            <a:r>
              <a:rPr lang="ja-JP" altLang="en-US" sz="1600" dirty="0">
                <a:latin typeface="メイリオ" panose="020B0604030504040204" pitchFamily="50" charset="-128"/>
                <a:ea typeface="メイリオ" panose="020B0604030504040204" pitchFamily="50" charset="-128"/>
              </a:rPr>
              <a:t>設定</a:t>
            </a:r>
          </a:p>
          <a:p>
            <a:r>
              <a:rPr lang="ja-JP" altLang="en-US" sz="1600" dirty="0">
                <a:latin typeface="メイリオ" panose="020B0604030504040204" pitchFamily="50" charset="-128"/>
                <a:ea typeface="メイリオ" panose="020B0604030504040204" pitchFamily="50" charset="-128"/>
              </a:rPr>
              <a:t> </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 </a:t>
            </a:r>
            <a:r>
              <a:rPr lang="en-US" altLang="ja-JP" sz="1600" dirty="0">
                <a:latin typeface="メイリオ" panose="020B0604030504040204" pitchFamily="50" charset="-128"/>
                <a:ea typeface="メイリオ" panose="020B0604030504040204" pitchFamily="50" charset="-128"/>
              </a:rPr>
              <a:t>LAN</a:t>
            </a:r>
            <a:r>
              <a:rPr lang="ja-JP" altLang="en-US" sz="1600" dirty="0">
                <a:latin typeface="メイリオ" panose="020B0604030504040204" pitchFamily="50" charset="-128"/>
                <a:ea typeface="メイリオ" panose="020B0604030504040204" pitchFamily="50" charset="-128"/>
              </a:rPr>
              <a:t>設定</a:t>
            </a:r>
          </a:p>
          <a:p>
            <a:r>
              <a:rPr lang="ja-JP" altLang="en-US" sz="1600" dirty="0">
                <a:latin typeface="メイリオ" panose="020B0604030504040204" pitchFamily="50" charset="-128"/>
                <a:ea typeface="メイリオ" panose="020B0604030504040204" pitchFamily="50" charset="-128"/>
              </a:rPr>
              <a:t> </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 </a:t>
            </a:r>
            <a:r>
              <a:rPr lang="en-US" altLang="ja-JP" sz="1600" dirty="0">
                <a:latin typeface="メイリオ" panose="020B0604030504040204" pitchFamily="50" charset="-128"/>
                <a:ea typeface="メイリオ" panose="020B0604030504040204" pitchFamily="50" charset="-128"/>
              </a:rPr>
              <a:t>WAN</a:t>
            </a:r>
            <a:r>
              <a:rPr lang="ja-JP" altLang="en-US" sz="1600" dirty="0">
                <a:latin typeface="メイリオ" panose="020B0604030504040204" pitchFamily="50" charset="-128"/>
                <a:ea typeface="メイリオ" panose="020B0604030504040204" pitchFamily="50" charset="-128"/>
              </a:rPr>
              <a:t>設定</a:t>
            </a:r>
          </a:p>
          <a:p>
            <a:r>
              <a:rPr lang="ja-JP" altLang="en-US" sz="1600" dirty="0">
                <a:latin typeface="メイリオ" panose="020B0604030504040204" pitchFamily="50" charset="-128"/>
                <a:ea typeface="メイリオ" panose="020B0604030504040204" pitchFamily="50" charset="-128"/>
              </a:rPr>
              <a:t> </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 モジュール更新ツール接続設定 </a:t>
            </a:r>
            <a:r>
              <a:rPr lang="en-US" altLang="ja-JP" sz="1200" dirty="0">
                <a:solidFill>
                  <a:srgbClr val="FF0000"/>
                </a:solidFill>
                <a:latin typeface="メイリオ" panose="020B0604030504040204" pitchFamily="50" charset="-128"/>
                <a:ea typeface="メイリオ" panose="020B0604030504040204" pitchFamily="50" charset="-128"/>
              </a:rPr>
              <a:t>※</a:t>
            </a:r>
            <a:r>
              <a:rPr lang="en-US" altLang="ja-JP" sz="1200" dirty="0" err="1">
                <a:solidFill>
                  <a:srgbClr val="FF0000"/>
                </a:solidFill>
                <a:latin typeface="メイリオ" panose="020B0604030504040204" pitchFamily="50" charset="-128"/>
                <a:ea typeface="メイリオ" panose="020B0604030504040204" pitchFamily="50" charset="-128"/>
              </a:rPr>
              <a:t>WindowsCE</a:t>
            </a:r>
            <a:r>
              <a:rPr lang="en-US" altLang="ja-JP" sz="1200" dirty="0">
                <a:solidFill>
                  <a:srgbClr val="FF0000"/>
                </a:solidFill>
                <a:latin typeface="メイリオ" panose="020B0604030504040204" pitchFamily="50" charset="-128"/>
                <a:ea typeface="メイリオ" panose="020B0604030504040204" pitchFamily="50" charset="-128"/>
              </a:rPr>
              <a:t>/Mobile</a:t>
            </a:r>
            <a:r>
              <a:rPr lang="ja-JP" altLang="en-US" sz="1200" dirty="0">
                <a:solidFill>
                  <a:srgbClr val="FF0000"/>
                </a:solidFill>
                <a:latin typeface="メイリオ" panose="020B0604030504040204" pitchFamily="50" charset="-128"/>
                <a:ea typeface="メイリオ" panose="020B0604030504040204" pitchFamily="50" charset="-128"/>
              </a:rPr>
              <a:t>モデルのみ</a:t>
            </a:r>
          </a:p>
          <a:p>
            <a:r>
              <a:rPr lang="ja-JP" altLang="en-US" sz="1600" dirty="0">
                <a:latin typeface="メイリオ" panose="020B0604030504040204" pitchFamily="50" charset="-128"/>
                <a:ea typeface="メイリオ" panose="020B0604030504040204" pitchFamily="50" charset="-128"/>
              </a:rPr>
              <a:t> </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 </a:t>
            </a:r>
            <a:r>
              <a:rPr lang="en-US" altLang="ja-JP" sz="1600" dirty="0">
                <a:latin typeface="メイリオ" panose="020B0604030504040204" pitchFamily="50" charset="-128"/>
                <a:ea typeface="メイリオ" panose="020B0604030504040204" pitchFamily="50" charset="-128"/>
              </a:rPr>
              <a:t>CTM</a:t>
            </a:r>
            <a:r>
              <a:rPr lang="ja-JP" altLang="en-US" sz="1600" dirty="0">
                <a:latin typeface="メイリオ" panose="020B0604030504040204" pitchFamily="50" charset="-128"/>
                <a:ea typeface="メイリオ" panose="020B0604030504040204" pitchFamily="50" charset="-128"/>
              </a:rPr>
              <a:t>接続設定 </a:t>
            </a:r>
            <a:r>
              <a:rPr lang="en-US" altLang="ja-JP" sz="1200" dirty="0">
                <a:solidFill>
                  <a:srgbClr val="FF0000"/>
                </a:solidFill>
                <a:latin typeface="メイリオ" panose="020B0604030504040204" pitchFamily="50" charset="-128"/>
                <a:ea typeface="メイリオ" panose="020B0604030504040204" pitchFamily="50" charset="-128"/>
              </a:rPr>
              <a:t>※CTM</a:t>
            </a:r>
            <a:r>
              <a:rPr lang="ja-JP" altLang="en-US" sz="1200" dirty="0">
                <a:solidFill>
                  <a:srgbClr val="FF0000"/>
                </a:solidFill>
                <a:latin typeface="メイリオ" panose="020B0604030504040204" pitchFamily="50" charset="-128"/>
                <a:ea typeface="メイリオ" panose="020B0604030504040204" pitchFamily="50" charset="-128"/>
              </a:rPr>
              <a:t>をご利用されている場合のみ</a:t>
            </a:r>
            <a:endParaRPr lang="ja-JP" altLang="en-US" sz="1600" dirty="0">
              <a:solidFill>
                <a:srgbClr val="FF0000"/>
              </a:solidFill>
              <a:latin typeface="メイリオ" panose="020B0604030504040204" pitchFamily="50" charset="-128"/>
              <a:ea typeface="メイリオ" panose="020B0604030504040204" pitchFamily="50" charset="-128"/>
            </a:endParaRPr>
          </a:p>
          <a:p>
            <a:endParaRPr lang="ja-JP" altLang="en-US" sz="1600" dirty="0">
              <a:latin typeface="メイリオ" panose="020B0604030504040204" pitchFamily="50" charset="-128"/>
              <a:ea typeface="メイリオ" panose="020B0604030504040204" pitchFamily="50" charset="-128"/>
            </a:endParaRPr>
          </a:p>
          <a:p>
            <a:endParaRPr lang="ja-JP" altLang="en-US" sz="16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本ツールおよび「バーコード設定ツール」を利用することで、端末の開梱→ネットワークの設定→モジュール更新までを簡単に設定／実行することが可能となります。</a:t>
            </a:r>
          </a:p>
        </p:txBody>
      </p:sp>
      <p:sp>
        <p:nvSpPr>
          <p:cNvPr id="9" name="テキスト ボックス 8"/>
          <p:cNvSpPr txBox="1"/>
          <p:nvPr/>
        </p:nvSpPr>
        <p:spPr>
          <a:xfrm>
            <a:off x="8617058" y="6548034"/>
            <a:ext cx="526942" cy="307777"/>
          </a:xfrm>
          <a:prstGeom prst="rect">
            <a:avLst/>
          </a:prstGeom>
          <a:noFill/>
        </p:spPr>
        <p:txBody>
          <a:bodyPr wrap="square" rtlCol="0">
            <a:spAutoFit/>
          </a:bodyPr>
          <a:lstStyle/>
          <a:p>
            <a:pPr algn="r"/>
            <a:r>
              <a:rPr kumimoji="1" lang="en-US" altLang="ja-JP" sz="1400" dirty="0"/>
              <a:t>3</a:t>
            </a:r>
            <a:endParaRPr kumimoji="1" lang="ja-JP" altLang="en-US" sz="1400" dirty="0"/>
          </a:p>
        </p:txBody>
      </p:sp>
      <p:sp>
        <p:nvSpPr>
          <p:cNvPr id="10" name="フッター プレースホルダー 5">
            <a:extLst>
              <a:ext uri="{FF2B5EF4-FFF2-40B4-BE49-F238E27FC236}">
                <a16:creationId xmlns:a16="http://schemas.microsoft.com/office/drawing/2014/main" id="{10C72486-9E42-4B6A-80D3-588DC34A75E7}"/>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spTree>
    <p:extLst>
      <p:ext uri="{BB962C8B-B14F-4D97-AF65-F5344CB8AC3E}">
        <p14:creationId xmlns:p14="http://schemas.microsoft.com/office/powerpoint/2010/main" val="35689869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4" name="Rectangle 1"/>
          <p:cNvSpPr>
            <a:spLocks noChangeArrowheads="1"/>
          </p:cNvSpPr>
          <p:nvPr/>
        </p:nvSpPr>
        <p:spPr bwMode="auto">
          <a:xfrm>
            <a:off x="-6624" y="963457"/>
            <a:ext cx="9144000" cy="45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1.2.</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機能の構成</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265043" y="1603513"/>
            <a:ext cx="8872333" cy="338554"/>
          </a:xfrm>
          <a:prstGeom prst="rect">
            <a:avLst/>
          </a:prstGeom>
          <a:noFill/>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本ツールで提供する機能の一覧を以下に記します。</a:t>
            </a:r>
            <a:endParaRPr kumimoji="1" lang="ja-JP" altLang="en-US" sz="1600" dirty="0">
              <a:latin typeface="メイリオ" panose="020B0604030504040204" pitchFamily="50" charset="-128"/>
              <a:ea typeface="メイリオ" panose="020B0604030504040204" pitchFamily="50" charset="-128"/>
            </a:endParaRPr>
          </a:p>
        </p:txBody>
      </p:sp>
      <p:sp>
        <p:nvSpPr>
          <p:cNvPr id="8"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1.</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概要</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8617058" y="6548034"/>
            <a:ext cx="526942" cy="307777"/>
          </a:xfrm>
          <a:prstGeom prst="rect">
            <a:avLst/>
          </a:prstGeom>
          <a:noFill/>
        </p:spPr>
        <p:txBody>
          <a:bodyPr wrap="square" rtlCol="0">
            <a:spAutoFit/>
          </a:bodyPr>
          <a:lstStyle/>
          <a:p>
            <a:pPr algn="r"/>
            <a:r>
              <a:rPr kumimoji="1" lang="en-US" altLang="ja-JP" sz="1400" dirty="0"/>
              <a:t>5</a:t>
            </a:r>
            <a:endParaRPr kumimoji="1" lang="ja-JP" altLang="en-US" sz="1400" dirty="0"/>
          </a:p>
        </p:txBody>
      </p:sp>
      <p:sp>
        <p:nvSpPr>
          <p:cNvPr id="9" name="テキスト ボックス 8"/>
          <p:cNvSpPr txBox="1"/>
          <p:nvPr/>
        </p:nvSpPr>
        <p:spPr>
          <a:xfrm>
            <a:off x="270212" y="3281955"/>
            <a:ext cx="8872333" cy="738664"/>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端末側は、無線</a:t>
            </a:r>
            <a:r>
              <a:rPr lang="en-US" altLang="ja-JP" sz="1400" dirty="0">
                <a:latin typeface="メイリオ" panose="020B0604030504040204" pitchFamily="50" charset="-128"/>
                <a:ea typeface="メイリオ" panose="020B0604030504040204" pitchFamily="50" charset="-128"/>
              </a:rPr>
              <a:t>LAN</a:t>
            </a:r>
            <a:r>
              <a:rPr lang="ja-JP" altLang="en-US" sz="1400" dirty="0">
                <a:latin typeface="メイリオ" panose="020B0604030504040204" pitchFamily="50" charset="-128"/>
                <a:ea typeface="メイリオ" panose="020B0604030504040204" pitchFamily="50" charset="-128"/>
              </a:rPr>
              <a:t>設定ツールで、本ツールから印刷した設定バーコードを読み込みます。</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１次元バーコードの場合、読み込み順序は、順不同です。</a:t>
            </a:r>
            <a:endParaRPr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　端末側は設定完了後、電源が自動的に</a:t>
            </a:r>
            <a:r>
              <a:rPr kumimoji="1" lang="en-US" altLang="ja-JP" sz="1400" dirty="0">
                <a:latin typeface="メイリオ" panose="020B0604030504040204" pitchFamily="50" charset="-128"/>
                <a:ea typeface="メイリオ" panose="020B0604030504040204" pitchFamily="50" charset="-128"/>
              </a:rPr>
              <a:t>OFF</a:t>
            </a:r>
            <a:r>
              <a:rPr kumimoji="1" lang="ja-JP" altLang="en-US" sz="1400" dirty="0">
                <a:latin typeface="メイリオ" panose="020B0604030504040204" pitchFamily="50" charset="-128"/>
                <a:ea typeface="メイリオ" panose="020B0604030504040204" pitchFamily="50" charset="-128"/>
              </a:rPr>
              <a:t>になります。</a:t>
            </a:r>
          </a:p>
        </p:txBody>
      </p:sp>
      <p:sp>
        <p:nvSpPr>
          <p:cNvPr id="15" name="テキスト ボックス 14">
            <a:extLst>
              <a:ext uri="{FF2B5EF4-FFF2-40B4-BE49-F238E27FC236}">
                <a16:creationId xmlns:a16="http://schemas.microsoft.com/office/drawing/2014/main" id="{A0C6EA3D-0D8A-4EC1-9695-FECC699A1718}"/>
              </a:ext>
            </a:extLst>
          </p:cNvPr>
          <p:cNvSpPr txBox="1"/>
          <p:nvPr/>
        </p:nvSpPr>
        <p:spPr>
          <a:xfrm>
            <a:off x="5046770" y="4692072"/>
            <a:ext cx="3779722" cy="1477328"/>
          </a:xfrm>
          <a:prstGeom prst="rect">
            <a:avLst/>
          </a:prstGeom>
          <a:noFill/>
        </p:spPr>
        <p:txBody>
          <a:bodyPr wrap="square" rtlCol="0">
            <a:spAutoFit/>
          </a:bodyPr>
          <a:lstStyle/>
          <a:p>
            <a:r>
              <a:rPr lang="en-US" altLang="ja-JP" sz="900" dirty="0">
                <a:latin typeface="メイリオ" panose="020B0604030504040204" pitchFamily="50" charset="-128"/>
                <a:ea typeface="メイリオ" panose="020B0604030504040204" pitchFamily="50" charset="-128"/>
              </a:rPr>
              <a:t>1.</a:t>
            </a:r>
            <a:r>
              <a:rPr lang="ja-JP" altLang="en-US" sz="900" dirty="0">
                <a:latin typeface="メイリオ" panose="020B0604030504040204" pitchFamily="50" charset="-128"/>
                <a:ea typeface="メイリオ" panose="020B0604030504040204" pitchFamily="50" charset="-128"/>
              </a:rPr>
              <a:t>「無線 </a:t>
            </a:r>
            <a:r>
              <a:rPr lang="en-US" altLang="ja-JP" sz="900" dirty="0">
                <a:latin typeface="メイリオ" panose="020B0604030504040204" pitchFamily="50" charset="-128"/>
                <a:ea typeface="メイリオ" panose="020B0604030504040204" pitchFamily="50" charset="-128"/>
              </a:rPr>
              <a:t>LAN </a:t>
            </a:r>
            <a:r>
              <a:rPr lang="ja-JP" altLang="en-US" sz="900" dirty="0">
                <a:latin typeface="メイリオ" panose="020B0604030504040204" pitchFamily="50" charset="-128"/>
                <a:ea typeface="メイリオ" panose="020B0604030504040204" pitchFamily="50" charset="-128"/>
              </a:rPr>
              <a:t>設定バーコード印刷ツール」を用いて設定用</a:t>
            </a:r>
            <a:br>
              <a:rPr lang="en-US" altLang="ja-JP" sz="900" dirty="0">
                <a:latin typeface="メイリオ" panose="020B0604030504040204" pitchFamily="50" charset="-128"/>
                <a:ea typeface="メイリオ" panose="020B0604030504040204" pitchFamily="50" charset="-128"/>
              </a:rPr>
            </a:br>
            <a:r>
              <a:rPr lang="ja-JP" altLang="en-US" sz="900" dirty="0">
                <a:latin typeface="メイリオ" panose="020B0604030504040204" pitchFamily="50" charset="-128"/>
                <a:ea typeface="メイリオ" panose="020B0604030504040204" pitchFamily="50" charset="-128"/>
              </a:rPr>
              <a:t>　 バーコードを作成します。</a:t>
            </a:r>
            <a:endParaRPr lang="en-US" altLang="ja-JP" sz="900" dirty="0">
              <a:latin typeface="メイリオ" panose="020B0604030504040204" pitchFamily="50" charset="-128"/>
              <a:ea typeface="メイリオ" panose="020B0604030504040204" pitchFamily="50" charset="-128"/>
            </a:endParaRPr>
          </a:p>
          <a:p>
            <a:r>
              <a:rPr lang="en-US" altLang="ja-JP" sz="900" dirty="0">
                <a:latin typeface="メイリオ" panose="020B0604030504040204" pitchFamily="50" charset="-128"/>
                <a:ea typeface="メイリオ" panose="020B0604030504040204" pitchFamily="50" charset="-128"/>
              </a:rPr>
              <a:t>2. </a:t>
            </a:r>
            <a:r>
              <a:rPr lang="ja-JP" altLang="en-US" sz="900" dirty="0">
                <a:latin typeface="メイリオ" panose="020B0604030504040204" pitchFamily="50" charset="-128"/>
                <a:ea typeface="メイリオ" panose="020B0604030504040204" pitchFamily="50" charset="-128"/>
              </a:rPr>
              <a:t>本アプリケーションを起動し、設定用バーコードを </a:t>
            </a:r>
            <a:r>
              <a:rPr lang="en-US" altLang="ja-JP" sz="900" dirty="0">
                <a:latin typeface="メイリオ" panose="020B0604030504040204" pitchFamily="50" charset="-128"/>
                <a:ea typeface="メイリオ" panose="020B0604030504040204" pitchFamily="50" charset="-128"/>
              </a:rPr>
              <a:t>1 </a:t>
            </a:r>
            <a:r>
              <a:rPr lang="ja-JP" altLang="en-US" sz="900" dirty="0">
                <a:latin typeface="メイリオ" panose="020B0604030504040204" pitchFamily="50" charset="-128"/>
                <a:ea typeface="メイリオ" panose="020B0604030504040204" pitchFamily="50" charset="-128"/>
              </a:rPr>
              <a:t>つでも</a:t>
            </a:r>
            <a:br>
              <a:rPr lang="en-US" altLang="ja-JP" sz="900" dirty="0">
                <a:latin typeface="メイリオ" panose="020B0604030504040204" pitchFamily="50" charset="-128"/>
                <a:ea typeface="メイリオ" panose="020B0604030504040204" pitchFamily="50" charset="-128"/>
              </a:rPr>
            </a:br>
            <a:r>
              <a:rPr lang="ja-JP" altLang="en-US" sz="900" dirty="0">
                <a:latin typeface="メイリオ" panose="020B0604030504040204" pitchFamily="50" charset="-128"/>
                <a:ea typeface="メイリオ" panose="020B0604030504040204" pitchFamily="50" charset="-128"/>
              </a:rPr>
              <a:t>　 読取ると確認フィールドにボックスが表示さ れます。印刷した</a:t>
            </a:r>
            <a:br>
              <a:rPr lang="en-US" altLang="ja-JP" sz="900" dirty="0">
                <a:latin typeface="メイリオ" panose="020B0604030504040204" pitchFamily="50" charset="-128"/>
                <a:ea typeface="メイリオ" panose="020B0604030504040204" pitchFamily="50" charset="-128"/>
              </a:rPr>
            </a:br>
            <a:r>
              <a:rPr lang="ja-JP" altLang="en-US" sz="900" dirty="0">
                <a:latin typeface="メイリオ" panose="020B0604030504040204" pitchFamily="50" charset="-128"/>
                <a:ea typeface="メイリオ" panose="020B0604030504040204" pitchFamily="50" charset="-128"/>
              </a:rPr>
              <a:t>　 すべてのバーコードを読取る必要があります。</a:t>
            </a:r>
            <a:br>
              <a:rPr lang="en-US" altLang="ja-JP" sz="900" dirty="0">
                <a:latin typeface="メイリオ" panose="020B0604030504040204" pitchFamily="50" charset="-128"/>
                <a:ea typeface="メイリオ" panose="020B0604030504040204" pitchFamily="50" charset="-128"/>
              </a:rPr>
            </a:br>
            <a:r>
              <a:rPr lang="en-US" altLang="ja-JP" sz="900" dirty="0">
                <a:latin typeface="メイリオ" panose="020B0604030504040204" pitchFamily="50" charset="-128"/>
                <a:ea typeface="メイリオ" panose="020B0604030504040204" pitchFamily="50" charset="-128"/>
              </a:rPr>
              <a:t>3. </a:t>
            </a:r>
            <a:r>
              <a:rPr lang="ja-JP" altLang="en-US" sz="900" dirty="0">
                <a:latin typeface="メイリオ" panose="020B0604030504040204" pitchFamily="50" charset="-128"/>
                <a:ea typeface="メイリオ" panose="020B0604030504040204" pitchFamily="50" charset="-128"/>
              </a:rPr>
              <a:t>バーコードの読取りが成功すると読取った番号は「</a:t>
            </a:r>
            <a:r>
              <a:rPr lang="en-US" altLang="ja-JP" sz="900" dirty="0">
                <a:latin typeface="メイリオ" panose="020B0604030504040204" pitchFamily="50" charset="-128"/>
                <a:ea typeface="メイリオ" panose="020B0604030504040204" pitchFamily="50" charset="-128"/>
              </a:rPr>
              <a:t>OK</a:t>
            </a:r>
            <a:r>
              <a:rPr lang="ja-JP" altLang="en-US" sz="900" dirty="0">
                <a:latin typeface="メイリオ" panose="020B0604030504040204" pitchFamily="50" charset="-128"/>
                <a:ea typeface="メイリオ" panose="020B0604030504040204" pitchFamily="50" charset="-128"/>
              </a:rPr>
              <a:t>」表示に</a:t>
            </a:r>
            <a:br>
              <a:rPr lang="en-US" altLang="ja-JP" sz="900" dirty="0">
                <a:latin typeface="メイリオ" panose="020B0604030504040204" pitchFamily="50" charset="-128"/>
                <a:ea typeface="メイリオ" panose="020B0604030504040204" pitchFamily="50" charset="-128"/>
              </a:rPr>
            </a:br>
            <a:r>
              <a:rPr lang="ja-JP" altLang="en-US" sz="900" dirty="0">
                <a:latin typeface="メイリオ" panose="020B0604030504040204" pitchFamily="50" charset="-128"/>
                <a:ea typeface="メイリオ" panose="020B0604030504040204" pitchFamily="50" charset="-128"/>
              </a:rPr>
              <a:t>　 変わり緑色になります。</a:t>
            </a:r>
            <a:br>
              <a:rPr lang="en-US" altLang="ja-JP" sz="900" dirty="0">
                <a:latin typeface="メイリオ" panose="020B0604030504040204" pitchFamily="50" charset="-128"/>
                <a:ea typeface="メイリオ" panose="020B0604030504040204" pitchFamily="50" charset="-128"/>
              </a:rPr>
            </a:br>
            <a:r>
              <a:rPr lang="en-US" altLang="ja-JP" sz="900" dirty="0">
                <a:latin typeface="メイリオ" panose="020B0604030504040204" pitchFamily="50" charset="-128"/>
                <a:ea typeface="メイリオ" panose="020B0604030504040204" pitchFamily="50" charset="-128"/>
              </a:rPr>
              <a:t>4. </a:t>
            </a:r>
            <a:r>
              <a:rPr lang="ja-JP" altLang="en-US" sz="900" dirty="0">
                <a:latin typeface="メイリオ" panose="020B0604030504040204" pitchFamily="50" charset="-128"/>
                <a:ea typeface="メイリオ" panose="020B0604030504040204" pitchFamily="50" charset="-128"/>
              </a:rPr>
              <a:t>全てのバーコードを読取ると確認ダイアログを表示して端末に</a:t>
            </a:r>
            <a:br>
              <a:rPr lang="en-US" altLang="ja-JP" sz="900" dirty="0">
                <a:latin typeface="メイリオ" panose="020B0604030504040204" pitchFamily="50" charset="-128"/>
                <a:ea typeface="メイリオ" panose="020B0604030504040204" pitchFamily="50" charset="-128"/>
              </a:rPr>
            </a:br>
            <a:r>
              <a:rPr lang="ja-JP" altLang="en-US" sz="900" dirty="0">
                <a:latin typeface="メイリオ" panose="020B0604030504040204" pitchFamily="50" charset="-128"/>
                <a:ea typeface="メイリオ" panose="020B0604030504040204" pitchFamily="50" charset="-128"/>
              </a:rPr>
              <a:t>　 設定します。</a:t>
            </a:r>
            <a:endParaRPr lang="en-US" altLang="ja-JP" sz="900" dirty="0">
              <a:latin typeface="メイリオ" panose="020B0604030504040204" pitchFamily="50" charset="-128"/>
              <a:ea typeface="メイリオ" panose="020B0604030504040204" pitchFamily="50" charset="-128"/>
            </a:endParaRPr>
          </a:p>
          <a:p>
            <a:r>
              <a:rPr lang="en-US" altLang="ja-JP" sz="900" dirty="0">
                <a:latin typeface="メイリオ" panose="020B0604030504040204" pitchFamily="50" charset="-128"/>
                <a:ea typeface="メイリオ" panose="020B0604030504040204" pitchFamily="50" charset="-128"/>
              </a:rPr>
              <a:t>5. </a:t>
            </a:r>
            <a:r>
              <a:rPr lang="ja-JP" altLang="en-US" sz="900" dirty="0">
                <a:latin typeface="メイリオ" panose="020B0604030504040204" pitchFamily="50" charset="-128"/>
                <a:ea typeface="メイリオ" panose="020B0604030504040204" pitchFamily="50" charset="-128"/>
              </a:rPr>
              <a:t>設定後は自動的に端末が再起動します。</a:t>
            </a:r>
            <a:endParaRPr kumimoji="1" lang="ja-JP" altLang="en-US" sz="900" dirty="0">
              <a:latin typeface="メイリオ" panose="020B0604030504040204" pitchFamily="50" charset="-128"/>
              <a:ea typeface="メイリオ" panose="020B0604030504040204" pitchFamily="50" charset="-128"/>
            </a:endParaRPr>
          </a:p>
        </p:txBody>
      </p:sp>
      <p:sp>
        <p:nvSpPr>
          <p:cNvPr id="16" name="正方形/長方形 15">
            <a:extLst>
              <a:ext uri="{FF2B5EF4-FFF2-40B4-BE49-F238E27FC236}">
                <a16:creationId xmlns:a16="http://schemas.microsoft.com/office/drawing/2014/main" id="{1D84190E-1C94-4075-B248-FE60DCB44642}"/>
              </a:ext>
            </a:extLst>
          </p:cNvPr>
          <p:cNvSpPr/>
          <p:nvPr/>
        </p:nvSpPr>
        <p:spPr>
          <a:xfrm>
            <a:off x="265043" y="4094507"/>
            <a:ext cx="8561449" cy="2534208"/>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1FA2BB51-7F5B-47AC-BA4D-CC55A564BB0D}"/>
              </a:ext>
            </a:extLst>
          </p:cNvPr>
          <p:cNvSpPr txBox="1"/>
          <p:nvPr/>
        </p:nvSpPr>
        <p:spPr>
          <a:xfrm>
            <a:off x="4991350" y="4350457"/>
            <a:ext cx="1695775" cy="30777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＜使用手順＞</a:t>
            </a:r>
          </a:p>
        </p:txBody>
      </p:sp>
      <p:sp>
        <p:nvSpPr>
          <p:cNvPr id="18" name="テキスト ボックス 17">
            <a:extLst>
              <a:ext uri="{FF2B5EF4-FFF2-40B4-BE49-F238E27FC236}">
                <a16:creationId xmlns:a16="http://schemas.microsoft.com/office/drawing/2014/main" id="{B1BC589A-F48B-40B6-914D-2659EB166F70}"/>
              </a:ext>
            </a:extLst>
          </p:cNvPr>
          <p:cNvSpPr txBox="1"/>
          <p:nvPr/>
        </p:nvSpPr>
        <p:spPr>
          <a:xfrm>
            <a:off x="292751" y="4122886"/>
            <a:ext cx="4473213" cy="307777"/>
          </a:xfrm>
          <a:prstGeom prst="rect">
            <a:avLst/>
          </a:prstGeom>
          <a:noFill/>
        </p:spPr>
        <p:txBody>
          <a:bodyPr wrap="square" rtlCol="0">
            <a:spAutoFit/>
          </a:bodyPr>
          <a:lstStyle/>
          <a:p>
            <a:r>
              <a:rPr kumimoji="1" lang="ja-JP" altLang="en-US" sz="1400" dirty="0">
                <a:solidFill>
                  <a:schemeClr val="accent1">
                    <a:lumMod val="50000"/>
                  </a:schemeClr>
                </a:solidFill>
                <a:latin typeface="メイリオ" panose="020B0604030504040204" pitchFamily="50" charset="-128"/>
                <a:ea typeface="メイリオ" panose="020B0604030504040204" pitchFamily="50" charset="-128"/>
              </a:rPr>
              <a:t>●</a:t>
            </a:r>
            <a:r>
              <a:rPr kumimoji="1" lang="en-US" altLang="ja-JP" sz="1400" dirty="0">
                <a:solidFill>
                  <a:schemeClr val="accent1">
                    <a:lumMod val="50000"/>
                  </a:schemeClr>
                </a:solidFill>
                <a:latin typeface="メイリオ" panose="020B0604030504040204" pitchFamily="50" charset="-128"/>
                <a:ea typeface="メイリオ" panose="020B0604030504040204" pitchFamily="50" charset="-128"/>
              </a:rPr>
              <a:t>Android</a:t>
            </a:r>
            <a:r>
              <a:rPr kumimoji="1" lang="ja-JP" altLang="en-US" sz="1400" dirty="0">
                <a:solidFill>
                  <a:schemeClr val="accent1">
                    <a:lumMod val="50000"/>
                  </a:schemeClr>
                </a:solidFill>
                <a:latin typeface="メイリオ" panose="020B0604030504040204" pitchFamily="50" charset="-128"/>
                <a:ea typeface="メイリオ" panose="020B0604030504040204" pitchFamily="50" charset="-128"/>
              </a:rPr>
              <a:t>モデルでの使用イメージ</a:t>
            </a:r>
          </a:p>
        </p:txBody>
      </p:sp>
      <p:sp>
        <p:nvSpPr>
          <p:cNvPr id="19" name="フッター プレースホルダー 5">
            <a:extLst>
              <a:ext uri="{FF2B5EF4-FFF2-40B4-BE49-F238E27FC236}">
                <a16:creationId xmlns:a16="http://schemas.microsoft.com/office/drawing/2014/main" id="{C9320C03-D088-46F1-B0FB-BD29870ABC33}"/>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pic>
        <p:nvPicPr>
          <p:cNvPr id="20" name="図 19">
            <a:extLst>
              <a:ext uri="{FF2B5EF4-FFF2-40B4-BE49-F238E27FC236}">
                <a16:creationId xmlns:a16="http://schemas.microsoft.com/office/drawing/2014/main" id="{72D2E104-6140-4564-BC73-504F6F640583}"/>
              </a:ext>
            </a:extLst>
          </p:cNvPr>
          <p:cNvPicPr>
            <a:picLocks noChangeAspect="1"/>
          </p:cNvPicPr>
          <p:nvPr/>
        </p:nvPicPr>
        <p:blipFill>
          <a:blip r:embed="rId2"/>
          <a:stretch>
            <a:fillRect/>
          </a:stretch>
        </p:blipFill>
        <p:spPr>
          <a:xfrm>
            <a:off x="345216" y="4332964"/>
            <a:ext cx="4683082" cy="2308934"/>
          </a:xfrm>
          <a:prstGeom prst="rect">
            <a:avLst/>
          </a:prstGeom>
        </p:spPr>
      </p:pic>
      <p:graphicFrame>
        <p:nvGraphicFramePr>
          <p:cNvPr id="21" name="オブジェクト 20">
            <a:extLst>
              <a:ext uri="{FF2B5EF4-FFF2-40B4-BE49-F238E27FC236}">
                <a16:creationId xmlns:a16="http://schemas.microsoft.com/office/drawing/2014/main" id="{51476E22-2E0A-4854-865D-4C7A31491B30}"/>
              </a:ext>
            </a:extLst>
          </p:cNvPr>
          <p:cNvGraphicFramePr>
            <a:graphicFrameLocks noChangeAspect="1"/>
          </p:cNvGraphicFramePr>
          <p:nvPr>
            <p:extLst>
              <p:ext uri="{D42A27DB-BD31-4B8C-83A1-F6EECF244321}">
                <p14:modId xmlns:p14="http://schemas.microsoft.com/office/powerpoint/2010/main" val="766112040"/>
              </p:ext>
            </p:extLst>
          </p:nvPr>
        </p:nvGraphicFramePr>
        <p:xfrm>
          <a:off x="372925" y="1978816"/>
          <a:ext cx="7531212" cy="1193988"/>
        </p:xfrm>
        <a:graphic>
          <a:graphicData uri="http://schemas.openxmlformats.org/presentationml/2006/ole">
            <mc:AlternateContent xmlns:mc="http://schemas.openxmlformats.org/markup-compatibility/2006">
              <mc:Choice xmlns:v="urn:schemas-microsoft-com:vml" Requires="v">
                <p:oleObj name="Worksheet" r:id="rId3" imgW="10439341" imgH="885825" progId="Excel.Sheet.12">
                  <p:embed/>
                </p:oleObj>
              </mc:Choice>
              <mc:Fallback>
                <p:oleObj name="Worksheet" r:id="rId3" imgW="10439341" imgH="885825" progId="Excel.Sheet.12">
                  <p:embed/>
                  <p:pic>
                    <p:nvPicPr>
                      <p:cNvPr id="3" name="オブジェクト 2"/>
                      <p:cNvPicPr/>
                      <p:nvPr/>
                    </p:nvPicPr>
                    <p:blipFill>
                      <a:blip r:embed="rId4"/>
                      <a:stretch>
                        <a:fillRect/>
                      </a:stretch>
                    </p:blipFill>
                    <p:spPr>
                      <a:xfrm>
                        <a:off x="372925" y="1978816"/>
                        <a:ext cx="7531212" cy="1193988"/>
                      </a:xfrm>
                      <a:prstGeom prst="rect">
                        <a:avLst/>
                      </a:prstGeom>
                    </p:spPr>
                  </p:pic>
                </p:oleObj>
              </mc:Fallback>
            </mc:AlternateContent>
          </a:graphicData>
        </a:graphic>
      </p:graphicFrame>
    </p:spTree>
    <p:extLst>
      <p:ext uri="{BB962C8B-B14F-4D97-AF65-F5344CB8AC3E}">
        <p14:creationId xmlns:p14="http://schemas.microsoft.com/office/powerpoint/2010/main" val="390365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4" name="Rectangle 1"/>
          <p:cNvSpPr>
            <a:spLocks noChangeArrowheads="1"/>
          </p:cNvSpPr>
          <p:nvPr/>
        </p:nvSpPr>
        <p:spPr bwMode="auto">
          <a:xfrm>
            <a:off x="-6624" y="963457"/>
            <a:ext cx="9144000" cy="45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1.3.</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Ver2.22</a:t>
            </a:r>
            <a:r>
              <a:rPr lang="ja-JP" altLang="en-US" sz="2400" dirty="0">
                <a:latin typeface="メイリオ" panose="020B0604030504040204" pitchFamily="50" charset="-128"/>
                <a:ea typeface="メイリオ" panose="020B0604030504040204" pitchFamily="50" charset="-128"/>
              </a:rPr>
              <a:t>以降の</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バージョンアップ内容について</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8"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1.</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概要</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8617058" y="6548034"/>
            <a:ext cx="526942" cy="307777"/>
          </a:xfrm>
          <a:prstGeom prst="rect">
            <a:avLst/>
          </a:prstGeom>
          <a:noFill/>
        </p:spPr>
        <p:txBody>
          <a:bodyPr wrap="square" rtlCol="0">
            <a:spAutoFit/>
          </a:bodyPr>
          <a:lstStyle/>
          <a:p>
            <a:pPr algn="r"/>
            <a:r>
              <a:rPr kumimoji="1" lang="en-US" altLang="ja-JP" sz="1400" dirty="0"/>
              <a:t>5</a:t>
            </a:r>
            <a:endParaRPr kumimoji="1" lang="ja-JP" altLang="en-US" sz="1400" dirty="0"/>
          </a:p>
        </p:txBody>
      </p:sp>
      <p:sp>
        <p:nvSpPr>
          <p:cNvPr id="2" name="テキスト ボックス 1">
            <a:extLst>
              <a:ext uri="{FF2B5EF4-FFF2-40B4-BE49-F238E27FC236}">
                <a16:creationId xmlns:a16="http://schemas.microsoft.com/office/drawing/2014/main" id="{8E0B7E8F-F80D-437E-9C90-06205497226B}"/>
              </a:ext>
            </a:extLst>
          </p:cNvPr>
          <p:cNvSpPr txBox="1"/>
          <p:nvPr/>
        </p:nvSpPr>
        <p:spPr>
          <a:xfrm>
            <a:off x="323273" y="1459349"/>
            <a:ext cx="8814103" cy="4524315"/>
          </a:xfrm>
          <a:prstGeom prst="rect">
            <a:avLst/>
          </a:prstGeom>
          <a:noFill/>
        </p:spPr>
        <p:txBody>
          <a:bodyPr wrap="square" rtlCol="0">
            <a:spAutoFit/>
          </a:bodyPr>
          <a:lstStyle/>
          <a:p>
            <a:r>
              <a:rPr kumimoji="1" lang="ja-JP" altLang="en-US" b="1" dirty="0">
                <a:solidFill>
                  <a:srgbClr val="0070C0"/>
                </a:solidFill>
                <a:latin typeface="メイリオ" panose="020B0604030504040204" pitchFamily="50" charset="-128"/>
                <a:ea typeface="メイリオ" panose="020B0604030504040204" pitchFamily="50" charset="-128"/>
              </a:rPr>
              <a:t>・</a:t>
            </a:r>
            <a:r>
              <a:rPr kumimoji="1" lang="en-US" altLang="ja-JP" b="1" dirty="0" err="1">
                <a:solidFill>
                  <a:srgbClr val="0070C0"/>
                </a:solidFill>
                <a:latin typeface="メイリオ" panose="020B0604030504040204" pitchFamily="50" charset="-128"/>
                <a:ea typeface="メイリオ" panose="020B0604030504040204" pitchFamily="50" charset="-128"/>
              </a:rPr>
              <a:t>WiFi</a:t>
            </a:r>
            <a:r>
              <a:rPr kumimoji="1" lang="ja-JP" altLang="en-US" b="1" dirty="0">
                <a:solidFill>
                  <a:srgbClr val="0070C0"/>
                </a:solidFill>
                <a:latin typeface="メイリオ" panose="020B0604030504040204" pitchFamily="50" charset="-128"/>
                <a:ea typeface="メイリオ" panose="020B0604030504040204" pitchFamily="50" charset="-128"/>
              </a:rPr>
              <a:t>設定項目に対し下記のように入力可能な内容を変更しました。</a:t>
            </a:r>
            <a:r>
              <a:rPr kumimoji="1" lang="en-US" altLang="ja-JP" b="1" dirty="0">
                <a:solidFill>
                  <a:srgbClr val="0070C0"/>
                </a:solidFill>
                <a:latin typeface="メイリオ" panose="020B0604030504040204" pitchFamily="50" charset="-128"/>
                <a:ea typeface="メイリオ" panose="020B0604030504040204" pitchFamily="50" charset="-128"/>
              </a:rPr>
              <a:t> (Ver2.22)</a:t>
            </a:r>
            <a:endParaRPr kumimoji="1" lang="ja-JP" altLang="en-US" b="1" dirty="0">
              <a:solidFill>
                <a:srgbClr val="0070C0"/>
              </a:solidFill>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SSID</a:t>
            </a:r>
            <a:r>
              <a:rPr kumimoji="1" lang="ja-JP" altLang="en-US" dirty="0">
                <a:latin typeface="メイリオ" panose="020B0604030504040204" pitchFamily="50" charset="-128"/>
                <a:ea typeface="メイリオ" panose="020B0604030504040204" pitchFamily="50" charset="-128"/>
              </a:rPr>
              <a:t>：</a:t>
            </a:r>
            <a:r>
              <a:rPr kumimoji="1" lang="en-US" altLang="ja-JP" dirty="0">
                <a:latin typeface="メイリオ" panose="020B0604030504040204" pitchFamily="50" charset="-128"/>
                <a:ea typeface="メイリオ" panose="020B0604030504040204" pitchFamily="50" charset="-128"/>
              </a:rPr>
              <a:t>32</a:t>
            </a:r>
            <a:r>
              <a:rPr kumimoji="1" lang="ja-JP" altLang="en-US" dirty="0">
                <a:latin typeface="メイリオ" panose="020B0604030504040204" pitchFamily="50" charset="-128"/>
                <a:ea typeface="メイリオ" panose="020B0604030504040204" pitchFamily="50" charset="-128"/>
              </a:rPr>
              <a:t>文字まで入力可能に変更</a:t>
            </a: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PSK(Key)</a:t>
            </a:r>
            <a:r>
              <a:rPr kumimoji="1" lang="ja-JP" altLang="en-US" dirty="0">
                <a:latin typeface="メイリオ" panose="020B0604030504040204" pitchFamily="50" charset="-128"/>
                <a:ea typeface="メイリオ" panose="020B0604030504040204" pitchFamily="50" charset="-128"/>
              </a:rPr>
              <a:t>：記号も入力可能に変更</a:t>
            </a:r>
            <a:r>
              <a:rPr kumimoji="1" lang="en-US" altLang="ja-JP" dirty="0">
                <a:latin typeface="メイリオ" panose="020B0604030504040204" pitchFamily="50" charset="-128"/>
                <a:ea typeface="メイリオ" panose="020B0604030504040204" pitchFamily="50" charset="-128"/>
              </a:rPr>
              <a:t>(psk64</a:t>
            </a:r>
            <a:r>
              <a:rPr kumimoji="1" lang="ja-JP" altLang="en-US" dirty="0">
                <a:latin typeface="メイリオ" panose="020B0604030504040204" pitchFamily="50" charset="-128"/>
                <a:ea typeface="メイリオ" panose="020B0604030504040204" pitchFamily="50" charset="-128"/>
              </a:rPr>
              <a:t>のヘキサ文字は非サポートです</a:t>
            </a:r>
            <a:r>
              <a:rPr kumimoji="1" lang="en-US" altLang="ja-JP" dirty="0">
                <a:latin typeface="メイリオ" panose="020B0604030504040204" pitchFamily="50" charset="-128"/>
                <a:ea typeface="メイリオ" panose="020B0604030504040204" pitchFamily="50" charset="-128"/>
              </a:rPr>
              <a:t>)</a:t>
            </a:r>
          </a:p>
          <a:p>
            <a:r>
              <a:rPr kumimoji="1" lang="ja-JP" altLang="en-US"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EAP</a:t>
            </a:r>
            <a:r>
              <a:rPr kumimoji="1" lang="ja-JP" altLang="en-US" dirty="0">
                <a:latin typeface="メイリオ" panose="020B0604030504040204" pitchFamily="50" charset="-128"/>
                <a:ea typeface="メイリオ" panose="020B0604030504040204" pitchFamily="50" charset="-128"/>
              </a:rPr>
              <a:t>パスワード：</a:t>
            </a:r>
            <a:r>
              <a:rPr kumimoji="1" lang="en-US" altLang="ja-JP" dirty="0">
                <a:latin typeface="メイリオ" panose="020B0604030504040204" pitchFamily="50" charset="-128"/>
                <a:ea typeface="メイリオ" panose="020B0604030504040204" pitchFamily="50" charset="-128"/>
              </a:rPr>
              <a:t>64</a:t>
            </a:r>
            <a:r>
              <a:rPr kumimoji="1" lang="ja-JP" altLang="en-US" dirty="0">
                <a:latin typeface="メイリオ" panose="020B0604030504040204" pitchFamily="50" charset="-128"/>
                <a:ea typeface="メイリオ" panose="020B0604030504040204" pitchFamily="50" charset="-128"/>
              </a:rPr>
              <a:t>文字まで入力可能に変更</a:t>
            </a:r>
            <a:endParaRPr kumimoji="1" lang="en-US" altLang="ja-JP" dirty="0">
              <a:latin typeface="メイリオ" panose="020B0604030504040204" pitchFamily="50" charset="-128"/>
              <a:ea typeface="メイリオ" panose="020B0604030504040204" pitchFamily="50" charset="-128"/>
            </a:endParaRPr>
          </a:p>
          <a:p>
            <a:endParaRPr kumimoji="1" lang="en-US" altLang="ja-JP" sz="300" b="1" dirty="0">
              <a:solidFill>
                <a:srgbClr val="0070C0"/>
              </a:solidFill>
              <a:latin typeface="メイリオ" panose="020B0604030504040204" pitchFamily="50" charset="-128"/>
              <a:ea typeface="メイリオ" panose="020B0604030504040204" pitchFamily="50" charset="-128"/>
            </a:endParaRPr>
          </a:p>
          <a:p>
            <a:r>
              <a:rPr kumimoji="1" lang="ja-JP" altLang="en-US" b="1" dirty="0">
                <a:solidFill>
                  <a:srgbClr val="0070C0"/>
                </a:solidFill>
                <a:latin typeface="メイリオ" panose="020B0604030504040204" pitchFamily="50" charset="-128"/>
                <a:ea typeface="メイリオ" panose="020B0604030504040204" pitchFamily="50" charset="-128"/>
              </a:rPr>
              <a:t>・</a:t>
            </a:r>
            <a:r>
              <a:rPr kumimoji="1" lang="en-US" altLang="ja-JP" b="1" dirty="0">
                <a:solidFill>
                  <a:srgbClr val="0070C0"/>
                </a:solidFill>
                <a:latin typeface="メイリオ" panose="020B0604030504040204" pitchFamily="50" charset="-128"/>
                <a:ea typeface="メイリオ" panose="020B0604030504040204" pitchFamily="50" charset="-128"/>
              </a:rPr>
              <a:t>300</a:t>
            </a:r>
            <a:r>
              <a:rPr kumimoji="1" lang="ja-JP" altLang="en-US" b="1" dirty="0">
                <a:solidFill>
                  <a:srgbClr val="0070C0"/>
                </a:solidFill>
                <a:latin typeface="メイリオ" panose="020B0604030504040204" pitchFamily="50" charset="-128"/>
                <a:ea typeface="メイリオ" panose="020B0604030504040204" pitchFamily="50" charset="-128"/>
              </a:rPr>
              <a:t>件以上の保存設定データを読み込み時に読み込みに時間がかかる可能性が</a:t>
            </a:r>
            <a:endParaRPr kumimoji="1" lang="en-US" altLang="ja-JP" b="1" dirty="0">
              <a:solidFill>
                <a:srgbClr val="0070C0"/>
              </a:solidFill>
              <a:latin typeface="メイリオ" panose="020B0604030504040204" pitchFamily="50" charset="-128"/>
              <a:ea typeface="メイリオ" panose="020B0604030504040204" pitchFamily="50" charset="-128"/>
            </a:endParaRPr>
          </a:p>
          <a:p>
            <a:r>
              <a:rPr kumimoji="1" lang="ja-JP" altLang="en-US" b="1" dirty="0">
                <a:solidFill>
                  <a:srgbClr val="0070C0"/>
                </a:solidFill>
                <a:latin typeface="メイリオ" panose="020B0604030504040204" pitchFamily="50" charset="-128"/>
                <a:ea typeface="メイリオ" panose="020B0604030504040204" pitchFamily="50" charset="-128"/>
              </a:rPr>
              <a:t>　ある旨の警告ダイアログを表示するようにしました。</a:t>
            </a:r>
            <a:r>
              <a:rPr kumimoji="1" lang="en-US" altLang="ja-JP" b="1" dirty="0">
                <a:solidFill>
                  <a:srgbClr val="0070C0"/>
                </a:solidFill>
                <a:latin typeface="メイリオ" panose="020B0604030504040204" pitchFamily="50" charset="-128"/>
                <a:ea typeface="メイリオ" panose="020B0604030504040204" pitchFamily="50" charset="-128"/>
              </a:rPr>
              <a:t> (Ver2.22)</a:t>
            </a:r>
            <a:endParaRPr kumimoji="1" lang="ja-JP" altLang="en-US" b="1" dirty="0">
              <a:solidFill>
                <a:srgbClr val="0070C0"/>
              </a:solidFill>
              <a:latin typeface="メイリオ" panose="020B0604030504040204" pitchFamily="50" charset="-128"/>
              <a:ea typeface="メイリオ" panose="020B0604030504040204" pitchFamily="50" charset="-128"/>
            </a:endParaRPr>
          </a:p>
          <a:p>
            <a:endParaRPr kumimoji="1" lang="en-US" altLang="ja-JP" sz="300" b="1" dirty="0">
              <a:solidFill>
                <a:srgbClr val="0070C0"/>
              </a:solidFill>
              <a:latin typeface="メイリオ" panose="020B0604030504040204" pitchFamily="50" charset="-128"/>
              <a:ea typeface="メイリオ" panose="020B0604030504040204" pitchFamily="50" charset="-128"/>
            </a:endParaRPr>
          </a:p>
          <a:p>
            <a:r>
              <a:rPr kumimoji="1" lang="ja-JP" altLang="en-US" b="1" dirty="0">
                <a:solidFill>
                  <a:srgbClr val="0070C0"/>
                </a:solidFill>
                <a:latin typeface="メイリオ" panose="020B0604030504040204" pitchFamily="50" charset="-128"/>
                <a:ea typeface="メイリオ" panose="020B0604030504040204" pitchFamily="50" charset="-128"/>
              </a:rPr>
              <a:t>・「先頭と同じにする」機能を利用すると</a:t>
            </a:r>
            <a:r>
              <a:rPr kumimoji="1" lang="en-US" altLang="ja-JP" b="1" dirty="0" err="1">
                <a:solidFill>
                  <a:srgbClr val="0070C0"/>
                </a:solidFill>
                <a:latin typeface="メイリオ" panose="020B0604030504040204" pitchFamily="50" charset="-128"/>
                <a:ea typeface="メイリオ" panose="020B0604030504040204" pitchFamily="50" charset="-128"/>
              </a:rPr>
              <a:t>WiFi</a:t>
            </a:r>
            <a:r>
              <a:rPr kumimoji="1" lang="ja-JP" altLang="en-US" b="1" dirty="0">
                <a:solidFill>
                  <a:srgbClr val="0070C0"/>
                </a:solidFill>
                <a:latin typeface="メイリオ" panose="020B0604030504040204" pitchFamily="50" charset="-128"/>
                <a:ea typeface="メイリオ" panose="020B0604030504040204" pitchFamily="50" charset="-128"/>
              </a:rPr>
              <a:t>の規格が変わってしまう問題に</a:t>
            </a:r>
            <a:br>
              <a:rPr kumimoji="1" lang="en-US" altLang="ja-JP" b="1" dirty="0">
                <a:solidFill>
                  <a:srgbClr val="0070C0"/>
                </a:solidFill>
                <a:latin typeface="メイリオ" panose="020B0604030504040204" pitchFamily="50" charset="-128"/>
                <a:ea typeface="メイリオ" panose="020B0604030504040204" pitchFamily="50" charset="-128"/>
              </a:rPr>
            </a:br>
            <a:r>
              <a:rPr kumimoji="1" lang="ja-JP" altLang="en-US" b="1" dirty="0">
                <a:solidFill>
                  <a:srgbClr val="0070C0"/>
                </a:solidFill>
                <a:latin typeface="メイリオ" panose="020B0604030504040204" pitchFamily="50" charset="-128"/>
                <a:ea typeface="メイリオ" panose="020B0604030504040204" pitchFamily="50" charset="-128"/>
              </a:rPr>
              <a:t>　対応しました。</a:t>
            </a:r>
            <a:r>
              <a:rPr kumimoji="1" lang="en-US" altLang="ja-JP" b="1" dirty="0">
                <a:solidFill>
                  <a:srgbClr val="0070C0"/>
                </a:solidFill>
                <a:latin typeface="メイリオ" panose="020B0604030504040204" pitchFamily="50" charset="-128"/>
                <a:ea typeface="メイリオ" panose="020B0604030504040204" pitchFamily="50" charset="-128"/>
              </a:rPr>
              <a:t> (Ver2.22)</a:t>
            </a:r>
            <a:endParaRPr kumimoji="1" lang="ja-JP" altLang="en-US" b="1" dirty="0">
              <a:solidFill>
                <a:srgbClr val="0070C0"/>
              </a:solidFill>
              <a:latin typeface="メイリオ" panose="020B0604030504040204" pitchFamily="50" charset="-128"/>
              <a:ea typeface="メイリオ" panose="020B0604030504040204" pitchFamily="50" charset="-128"/>
            </a:endParaRPr>
          </a:p>
          <a:p>
            <a:endParaRPr kumimoji="1" lang="en-US" altLang="ja-JP" sz="300" b="1" dirty="0">
              <a:solidFill>
                <a:srgbClr val="0070C0"/>
              </a:solidFill>
              <a:latin typeface="メイリオ" panose="020B0604030504040204" pitchFamily="50" charset="-128"/>
              <a:ea typeface="メイリオ" panose="020B0604030504040204" pitchFamily="50" charset="-128"/>
            </a:endParaRPr>
          </a:p>
          <a:p>
            <a:r>
              <a:rPr kumimoji="1" lang="ja-JP" altLang="en-US" b="1" dirty="0">
                <a:solidFill>
                  <a:srgbClr val="0070C0"/>
                </a:solidFill>
                <a:latin typeface="メイリオ" panose="020B0604030504040204" pitchFamily="50" charset="-128"/>
                <a:ea typeface="メイリオ" panose="020B0604030504040204" pitchFamily="50" charset="-128"/>
              </a:rPr>
              <a:t>・印刷オプションの「端末設定内容を印刷する」を有効にした場合、端末機種を</a:t>
            </a:r>
            <a:endParaRPr kumimoji="1" lang="en-US" altLang="ja-JP" b="1" dirty="0">
              <a:solidFill>
                <a:srgbClr val="0070C0"/>
              </a:solidFill>
              <a:latin typeface="メイリオ" panose="020B0604030504040204" pitchFamily="50" charset="-128"/>
              <a:ea typeface="メイリオ" panose="020B0604030504040204" pitchFamily="50" charset="-128"/>
            </a:endParaRPr>
          </a:p>
          <a:p>
            <a:r>
              <a:rPr kumimoji="1" lang="ja-JP" altLang="en-US" b="1" dirty="0">
                <a:solidFill>
                  <a:srgbClr val="0070C0"/>
                </a:solidFill>
                <a:latin typeface="メイリオ" panose="020B0604030504040204" pitchFamily="50" charset="-128"/>
                <a:ea typeface="メイリオ" panose="020B0604030504040204" pitchFamily="50" charset="-128"/>
              </a:rPr>
              <a:t>　確認し、</a:t>
            </a:r>
            <a:r>
              <a:rPr kumimoji="1" lang="en-US" altLang="ja-JP" b="1" dirty="0">
                <a:solidFill>
                  <a:srgbClr val="0070C0"/>
                </a:solidFill>
                <a:latin typeface="メイリオ" panose="020B0604030504040204" pitchFamily="50" charset="-128"/>
                <a:ea typeface="メイリオ" panose="020B0604030504040204" pitchFamily="50" charset="-128"/>
              </a:rPr>
              <a:t>Android</a:t>
            </a:r>
            <a:r>
              <a:rPr kumimoji="1" lang="ja-JP" altLang="en-US" b="1" dirty="0">
                <a:solidFill>
                  <a:srgbClr val="0070C0"/>
                </a:solidFill>
                <a:latin typeface="メイリオ" panose="020B0604030504040204" pitchFamily="50" charset="-128"/>
                <a:ea typeface="メイリオ" panose="020B0604030504040204" pitchFamily="50" charset="-128"/>
              </a:rPr>
              <a:t>端末の場合、</a:t>
            </a:r>
            <a:r>
              <a:rPr kumimoji="1" lang="en-US" altLang="ja-JP" b="1" dirty="0">
                <a:solidFill>
                  <a:srgbClr val="0070C0"/>
                </a:solidFill>
                <a:latin typeface="メイリオ" panose="020B0604030504040204" pitchFamily="50" charset="-128"/>
                <a:ea typeface="メイリオ" panose="020B0604030504040204" pitchFamily="50" charset="-128"/>
              </a:rPr>
              <a:t>Android</a:t>
            </a:r>
            <a:r>
              <a:rPr kumimoji="1" lang="ja-JP" altLang="en-US" b="1" dirty="0">
                <a:solidFill>
                  <a:srgbClr val="0070C0"/>
                </a:solidFill>
                <a:latin typeface="メイリオ" panose="020B0604030504040204" pitchFamily="50" charset="-128"/>
                <a:ea typeface="メイリオ" panose="020B0604030504040204" pitchFamily="50" charset="-128"/>
              </a:rPr>
              <a:t>端末の設定可能内容のみ印刷するよう</a:t>
            </a:r>
            <a:endParaRPr kumimoji="1" lang="en-US" altLang="ja-JP" b="1" dirty="0">
              <a:solidFill>
                <a:srgbClr val="0070C0"/>
              </a:solidFill>
              <a:latin typeface="メイリオ" panose="020B0604030504040204" pitchFamily="50" charset="-128"/>
              <a:ea typeface="メイリオ" panose="020B0604030504040204" pitchFamily="50" charset="-128"/>
            </a:endParaRPr>
          </a:p>
          <a:p>
            <a:r>
              <a:rPr kumimoji="1" lang="ja-JP" altLang="en-US" b="1" dirty="0">
                <a:solidFill>
                  <a:srgbClr val="0070C0"/>
                </a:solidFill>
                <a:latin typeface="メイリオ" panose="020B0604030504040204" pitchFamily="50" charset="-128"/>
                <a:ea typeface="メイリオ" panose="020B0604030504040204" pitchFamily="50" charset="-128"/>
              </a:rPr>
              <a:t>　に仕様を変更しました。</a:t>
            </a:r>
            <a:r>
              <a:rPr kumimoji="1" lang="en-US" altLang="ja-JP" b="1" dirty="0">
                <a:solidFill>
                  <a:srgbClr val="0070C0"/>
                </a:solidFill>
                <a:latin typeface="メイリオ" panose="020B0604030504040204" pitchFamily="50" charset="-128"/>
                <a:ea typeface="メイリオ" panose="020B0604030504040204" pitchFamily="50" charset="-128"/>
              </a:rPr>
              <a:t>(Ver2.22)</a:t>
            </a:r>
          </a:p>
          <a:p>
            <a:endParaRPr kumimoji="1" lang="en-US" altLang="ja-JP" sz="300" b="1" dirty="0">
              <a:solidFill>
                <a:srgbClr val="0070C0"/>
              </a:solidFill>
              <a:latin typeface="メイリオ" panose="020B0604030504040204" pitchFamily="50" charset="-128"/>
              <a:ea typeface="メイリオ" panose="020B0604030504040204" pitchFamily="50" charset="-128"/>
            </a:endParaRPr>
          </a:p>
          <a:p>
            <a:r>
              <a:rPr kumimoji="1" lang="ja-JP" altLang="en-US" b="1" dirty="0">
                <a:solidFill>
                  <a:srgbClr val="0070C0"/>
                </a:solidFill>
                <a:latin typeface="メイリオ" panose="020B0604030504040204" pitchFamily="50" charset="-128"/>
                <a:ea typeface="メイリオ" panose="020B0604030504040204" pitchFamily="50" charset="-128"/>
              </a:rPr>
              <a:t>・</a:t>
            </a:r>
            <a:r>
              <a:rPr kumimoji="1" lang="en-US" altLang="ja-JP" b="1" dirty="0">
                <a:solidFill>
                  <a:srgbClr val="0070C0"/>
                </a:solidFill>
                <a:latin typeface="メイリオ" panose="020B0604030504040204" pitchFamily="50" charset="-128"/>
                <a:ea typeface="メイリオ" panose="020B0604030504040204" pitchFamily="50" charset="-128"/>
              </a:rPr>
              <a:t>DT-X450</a:t>
            </a:r>
            <a:r>
              <a:rPr kumimoji="1" lang="ja-JP" altLang="en-US" b="1" dirty="0">
                <a:solidFill>
                  <a:srgbClr val="0070C0"/>
                </a:solidFill>
                <a:latin typeface="メイリオ" panose="020B0604030504040204" pitchFamily="50" charset="-128"/>
                <a:ea typeface="メイリオ" panose="020B0604030504040204" pitchFamily="50" charset="-128"/>
              </a:rPr>
              <a:t>に対応しました。</a:t>
            </a:r>
            <a:r>
              <a:rPr kumimoji="1" lang="en-US" altLang="ja-JP" b="1" dirty="0">
                <a:solidFill>
                  <a:srgbClr val="0070C0"/>
                </a:solidFill>
                <a:latin typeface="メイリオ" panose="020B0604030504040204" pitchFamily="50" charset="-128"/>
                <a:ea typeface="メイリオ" panose="020B0604030504040204" pitchFamily="50" charset="-128"/>
              </a:rPr>
              <a:t>(Ver2.23)</a:t>
            </a:r>
          </a:p>
          <a:p>
            <a:endParaRPr kumimoji="1" lang="en-US" altLang="ja-JP" sz="300" b="1" dirty="0">
              <a:solidFill>
                <a:srgbClr val="0070C0"/>
              </a:solidFill>
              <a:latin typeface="メイリオ" panose="020B0604030504040204" pitchFamily="50" charset="-128"/>
              <a:ea typeface="メイリオ" panose="020B0604030504040204" pitchFamily="50" charset="-128"/>
            </a:endParaRPr>
          </a:p>
          <a:p>
            <a:r>
              <a:rPr kumimoji="1" lang="ja-JP" altLang="en-US" b="1" dirty="0">
                <a:solidFill>
                  <a:srgbClr val="0070C0"/>
                </a:solidFill>
                <a:latin typeface="メイリオ" panose="020B0604030504040204" pitchFamily="50" charset="-128"/>
                <a:ea typeface="メイリオ" panose="020B0604030504040204" pitchFamily="50" charset="-128"/>
              </a:rPr>
              <a:t>・</a:t>
            </a:r>
            <a:r>
              <a:rPr kumimoji="1" lang="en-US" altLang="ja-JP" b="1" dirty="0">
                <a:solidFill>
                  <a:srgbClr val="0070C0"/>
                </a:solidFill>
                <a:latin typeface="メイリオ" panose="020B0604030504040204" pitchFamily="50" charset="-128"/>
                <a:ea typeface="メイリオ" panose="020B0604030504040204" pitchFamily="50" charset="-128"/>
              </a:rPr>
              <a:t>WAN </a:t>
            </a:r>
            <a:r>
              <a:rPr kumimoji="1" lang="ja-JP" altLang="en-US" b="1" dirty="0">
                <a:solidFill>
                  <a:srgbClr val="0070C0"/>
                </a:solidFill>
                <a:latin typeface="メイリオ" panose="020B0604030504040204" pitchFamily="50" charset="-128"/>
                <a:ea typeface="メイリオ" panose="020B0604030504040204" pitchFamily="50" charset="-128"/>
              </a:rPr>
              <a:t>認証方式に「</a:t>
            </a:r>
            <a:r>
              <a:rPr kumimoji="1" lang="en-US" altLang="ja-JP" b="1" dirty="0">
                <a:solidFill>
                  <a:srgbClr val="0070C0"/>
                </a:solidFill>
                <a:latin typeface="メイリオ" panose="020B0604030504040204" pitchFamily="50" charset="-128"/>
                <a:ea typeface="メイリオ" panose="020B0604030504040204" pitchFamily="50" charset="-128"/>
              </a:rPr>
              <a:t>PAP </a:t>
            </a:r>
            <a:r>
              <a:rPr kumimoji="1" lang="ja-JP" altLang="en-US" b="1" dirty="0">
                <a:solidFill>
                  <a:srgbClr val="0070C0"/>
                </a:solidFill>
                <a:latin typeface="メイリオ" panose="020B0604030504040204" pitchFamily="50" charset="-128"/>
                <a:ea typeface="メイリオ" panose="020B0604030504040204" pitchFamily="50" charset="-128"/>
              </a:rPr>
              <a:t>または</a:t>
            </a:r>
            <a:r>
              <a:rPr kumimoji="1" lang="en-US" altLang="ja-JP" b="1" dirty="0">
                <a:solidFill>
                  <a:srgbClr val="0070C0"/>
                </a:solidFill>
                <a:latin typeface="メイリオ" panose="020B0604030504040204" pitchFamily="50" charset="-128"/>
                <a:ea typeface="メイリオ" panose="020B0604030504040204" pitchFamily="50" charset="-128"/>
              </a:rPr>
              <a:t>CHAP</a:t>
            </a:r>
            <a:r>
              <a:rPr kumimoji="1" lang="ja-JP" altLang="en-US" b="1" dirty="0">
                <a:solidFill>
                  <a:srgbClr val="0070C0"/>
                </a:solidFill>
                <a:latin typeface="メイリオ" panose="020B0604030504040204" pitchFamily="50" charset="-128"/>
                <a:ea typeface="メイリオ" panose="020B0604030504040204" pitchFamily="50" charset="-128"/>
              </a:rPr>
              <a:t>」を追加しました。</a:t>
            </a:r>
            <a:r>
              <a:rPr kumimoji="1" lang="en-US" altLang="ja-JP" b="1" dirty="0">
                <a:solidFill>
                  <a:srgbClr val="0070C0"/>
                </a:solidFill>
                <a:latin typeface="メイリオ" panose="020B0604030504040204" pitchFamily="50" charset="-128"/>
                <a:ea typeface="メイリオ" panose="020B0604030504040204" pitchFamily="50" charset="-128"/>
              </a:rPr>
              <a:t>(Ver2.24)</a:t>
            </a:r>
          </a:p>
          <a:p>
            <a:endParaRPr kumimoji="1" lang="en-US" altLang="ja-JP" sz="300" b="1" dirty="0">
              <a:solidFill>
                <a:srgbClr val="0070C0"/>
              </a:solidFill>
              <a:latin typeface="メイリオ" panose="020B0604030504040204" pitchFamily="50" charset="-128"/>
              <a:ea typeface="メイリオ" panose="020B0604030504040204" pitchFamily="50" charset="-128"/>
            </a:endParaRPr>
          </a:p>
          <a:p>
            <a:r>
              <a:rPr kumimoji="1" lang="ja-JP" altLang="en-US" b="1" dirty="0">
                <a:solidFill>
                  <a:srgbClr val="0070C0"/>
                </a:solidFill>
                <a:latin typeface="メイリオ" panose="020B0604030504040204" pitchFamily="50" charset="-128"/>
                <a:ea typeface="メイリオ" panose="020B0604030504040204" pitchFamily="50" charset="-128"/>
              </a:rPr>
              <a:t>・</a:t>
            </a:r>
            <a:r>
              <a:rPr kumimoji="1" lang="en-US" altLang="ja-JP" b="1" dirty="0">
                <a:solidFill>
                  <a:srgbClr val="0070C0"/>
                </a:solidFill>
                <a:latin typeface="メイリオ" panose="020B0604030504040204" pitchFamily="50" charset="-128"/>
                <a:ea typeface="メイリオ" panose="020B0604030504040204" pitchFamily="50" charset="-128"/>
              </a:rPr>
              <a:t>Ver2.22</a:t>
            </a:r>
            <a:r>
              <a:rPr kumimoji="1" lang="ja-JP" altLang="en-US" b="1" dirty="0">
                <a:solidFill>
                  <a:srgbClr val="0070C0"/>
                </a:solidFill>
                <a:latin typeface="メイリオ" panose="020B0604030504040204" pitchFamily="50" charset="-128"/>
                <a:ea typeface="メイリオ" panose="020B0604030504040204" pitchFamily="50" charset="-128"/>
              </a:rPr>
              <a:t>以降、</a:t>
            </a:r>
            <a:r>
              <a:rPr kumimoji="1" lang="en-US" altLang="ja-JP" b="1" dirty="0">
                <a:solidFill>
                  <a:srgbClr val="0070C0"/>
                </a:solidFill>
                <a:latin typeface="メイリオ" panose="020B0604030504040204" pitchFamily="50" charset="-128"/>
                <a:ea typeface="メイリオ" panose="020B0604030504040204" pitchFamily="50" charset="-128"/>
              </a:rPr>
              <a:t>CSV</a:t>
            </a:r>
            <a:r>
              <a:rPr kumimoji="1" lang="ja-JP" altLang="en-US" b="1" dirty="0">
                <a:solidFill>
                  <a:srgbClr val="0070C0"/>
                </a:solidFill>
                <a:latin typeface="メイリオ" panose="020B0604030504040204" pitchFamily="50" charset="-128"/>
                <a:ea typeface="メイリオ" panose="020B0604030504040204" pitchFamily="50" charset="-128"/>
              </a:rPr>
              <a:t>インポートにおいて「機種名」が全て「</a:t>
            </a:r>
            <a:r>
              <a:rPr kumimoji="1" lang="en-US" altLang="ja-JP" b="1" dirty="0">
                <a:solidFill>
                  <a:srgbClr val="0070C0"/>
                </a:solidFill>
                <a:latin typeface="メイリオ" panose="020B0604030504040204" pitchFamily="50" charset="-128"/>
                <a:ea typeface="メイリオ" panose="020B0604030504040204" pitchFamily="50" charset="-128"/>
              </a:rPr>
              <a:t>CTM</a:t>
            </a:r>
            <a:r>
              <a:rPr kumimoji="1" lang="ja-JP" altLang="en-US" b="1" dirty="0">
                <a:solidFill>
                  <a:srgbClr val="0070C0"/>
                </a:solidFill>
                <a:latin typeface="メイリオ" panose="020B0604030504040204" pitchFamily="50" charset="-128"/>
                <a:ea typeface="メイリオ" panose="020B0604030504040204" pitchFamily="50" charset="-128"/>
              </a:rPr>
              <a:t>」で固定され</a:t>
            </a:r>
            <a:endParaRPr kumimoji="1" lang="en-US" altLang="ja-JP" b="1" dirty="0">
              <a:solidFill>
                <a:srgbClr val="0070C0"/>
              </a:solidFill>
              <a:latin typeface="メイリオ" panose="020B0604030504040204" pitchFamily="50" charset="-128"/>
              <a:ea typeface="メイリオ" panose="020B0604030504040204" pitchFamily="50" charset="-128"/>
            </a:endParaRPr>
          </a:p>
          <a:p>
            <a:r>
              <a:rPr kumimoji="1" lang="ja-JP" altLang="en-US" b="1" dirty="0">
                <a:solidFill>
                  <a:srgbClr val="0070C0"/>
                </a:solidFill>
                <a:latin typeface="メイリオ" panose="020B0604030504040204" pitchFamily="50" charset="-128"/>
                <a:ea typeface="メイリオ" panose="020B0604030504040204" pitchFamily="50" charset="-128"/>
              </a:rPr>
              <a:t>　てしまう不具合に対応しました。</a:t>
            </a:r>
            <a:r>
              <a:rPr kumimoji="1" lang="en-US" altLang="ja-JP" b="1" dirty="0">
                <a:solidFill>
                  <a:srgbClr val="0070C0"/>
                </a:solidFill>
                <a:latin typeface="メイリオ" panose="020B0604030504040204" pitchFamily="50" charset="-128"/>
                <a:ea typeface="メイリオ" panose="020B0604030504040204" pitchFamily="50" charset="-128"/>
              </a:rPr>
              <a:t>(Ver2.25)</a:t>
            </a:r>
            <a:endParaRPr kumimoji="1" lang="ja-JP" altLang="en-US" b="1" dirty="0">
              <a:solidFill>
                <a:srgbClr val="0070C0"/>
              </a:solidFill>
              <a:latin typeface="メイリオ" panose="020B0604030504040204" pitchFamily="50" charset="-128"/>
              <a:ea typeface="メイリオ" panose="020B0604030504040204" pitchFamily="50" charset="-128"/>
            </a:endParaRPr>
          </a:p>
        </p:txBody>
      </p:sp>
      <p:sp>
        <p:nvSpPr>
          <p:cNvPr id="9" name="フッター プレースホルダー 5">
            <a:extLst>
              <a:ext uri="{FF2B5EF4-FFF2-40B4-BE49-F238E27FC236}">
                <a16:creationId xmlns:a16="http://schemas.microsoft.com/office/drawing/2014/main" id="{6DE870CE-545D-4643-9638-26A9AC01EE32}"/>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spTree>
    <p:extLst>
      <p:ext uri="{BB962C8B-B14F-4D97-AF65-F5344CB8AC3E}">
        <p14:creationId xmlns:p14="http://schemas.microsoft.com/office/powerpoint/2010/main" val="12050614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4" name="Rectangle 1"/>
          <p:cNvSpPr>
            <a:spLocks noChangeArrowheads="1"/>
          </p:cNvSpPr>
          <p:nvPr/>
        </p:nvSpPr>
        <p:spPr bwMode="auto">
          <a:xfrm>
            <a:off x="-6624" y="958549"/>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1.4.</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動作環境</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265043" y="1603513"/>
            <a:ext cx="8872333" cy="338554"/>
          </a:xfrm>
          <a:prstGeom prst="rect">
            <a:avLst/>
          </a:prstGeom>
          <a:noFill/>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本ツールの動作環境について以下に記します。</a:t>
            </a:r>
            <a:endParaRPr kumimoji="1" lang="ja-JP" altLang="en-US" sz="1600" dirty="0">
              <a:latin typeface="メイリオ" panose="020B0604030504040204" pitchFamily="50" charset="-128"/>
              <a:ea typeface="メイリオ" panose="020B0604030504040204" pitchFamily="50" charset="-128"/>
            </a:endParaRPr>
          </a:p>
        </p:txBody>
      </p:sp>
      <p:sp>
        <p:nvSpPr>
          <p:cNvPr id="8"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1.</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概要</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270212" y="2027134"/>
            <a:ext cx="8872333" cy="4524315"/>
          </a:xfrm>
          <a:prstGeom prst="rect">
            <a:avLst/>
          </a:prstGeom>
          <a:noFill/>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●ハードウエア要件：</a:t>
            </a:r>
            <a:endParaRPr lang="en-US" altLang="ja-JP" sz="16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　</a:t>
            </a:r>
            <a:r>
              <a:rPr lang="en-US" altLang="ja-JP" sz="1600" dirty="0">
                <a:latin typeface="メイリオ" panose="020B0604030504040204" pitchFamily="50" charset="-128"/>
                <a:ea typeface="メイリオ" panose="020B0604030504040204" pitchFamily="50" charset="-128"/>
              </a:rPr>
              <a:t>IBM/PC AT</a:t>
            </a:r>
            <a:r>
              <a:rPr lang="ja-JP" altLang="en-US" sz="1600" dirty="0">
                <a:latin typeface="メイリオ" panose="020B0604030504040204" pitchFamily="50" charset="-128"/>
                <a:ea typeface="メイリオ" panose="020B0604030504040204" pitchFamily="50" charset="-128"/>
              </a:rPr>
              <a:t>互換</a:t>
            </a:r>
            <a:r>
              <a:rPr lang="en-US" altLang="ja-JP" sz="1600" dirty="0">
                <a:latin typeface="メイリオ" panose="020B0604030504040204" pitchFamily="50" charset="-128"/>
                <a:ea typeface="メイリオ" panose="020B0604030504040204" pitchFamily="50" charset="-128"/>
              </a:rPr>
              <a:t>PC</a:t>
            </a:r>
          </a:p>
          <a:p>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a:t>
            </a:r>
            <a:r>
              <a:rPr kumimoji="1" lang="en-US" altLang="ja-JP" sz="1600" dirty="0">
                <a:latin typeface="メイリオ" panose="020B0604030504040204" pitchFamily="50" charset="-128"/>
                <a:ea typeface="メイリオ" panose="020B0604030504040204" pitchFamily="50" charset="-128"/>
              </a:rPr>
              <a:t>OS</a:t>
            </a:r>
            <a:r>
              <a:rPr kumimoji="1" lang="ja-JP" altLang="en-US" sz="1600" dirty="0">
                <a:latin typeface="メイリオ" panose="020B0604030504040204" pitchFamily="50" charset="-128"/>
                <a:ea typeface="メイリオ" panose="020B0604030504040204" pitchFamily="50" charset="-128"/>
              </a:rPr>
              <a:t>要件：</a:t>
            </a:r>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　</a:t>
            </a:r>
            <a:r>
              <a:rPr lang="en-US" altLang="ja-JP" sz="1600" dirty="0">
                <a:latin typeface="メイリオ" panose="020B0604030504040204" pitchFamily="50" charset="-128"/>
                <a:ea typeface="メイリオ" panose="020B0604030504040204" pitchFamily="50" charset="-128"/>
              </a:rPr>
              <a:t>Windows 8.1 Pro(32/64bit), Windows 10 Pro(32/64bit), Windows 11 Pro(64bit)</a:t>
            </a:r>
          </a:p>
          <a:p>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●プリンタ要件：</a:t>
            </a:r>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　用紙サイズ </a:t>
            </a:r>
            <a:r>
              <a:rPr kumimoji="1" lang="en-US" altLang="ja-JP" sz="1600" dirty="0">
                <a:latin typeface="メイリオ" panose="020B0604030504040204" pitchFamily="50" charset="-128"/>
                <a:ea typeface="メイリオ" panose="020B0604030504040204" pitchFamily="50" charset="-128"/>
              </a:rPr>
              <a:t>A4</a:t>
            </a:r>
            <a:r>
              <a:rPr kumimoji="1" lang="ja-JP" altLang="en-US" sz="1600" dirty="0">
                <a:latin typeface="メイリオ" panose="020B0604030504040204" pitchFamily="50" charset="-128"/>
                <a:ea typeface="メイリオ" panose="020B0604030504040204" pitchFamily="50" charset="-128"/>
              </a:rPr>
              <a:t>縦に対応している</a:t>
            </a:r>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　バーコード印刷に適している</a:t>
            </a:r>
            <a:endParaRPr kumimoji="1" lang="en-US" altLang="ja-JP" sz="1600" dirty="0">
              <a:latin typeface="メイリオ" panose="020B0604030504040204" pitchFamily="50" charset="-128"/>
              <a:ea typeface="メイリオ" panose="020B0604030504040204" pitchFamily="50" charset="-128"/>
            </a:endParaRPr>
          </a:p>
          <a:p>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●対応ロケール：</a:t>
            </a:r>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　日本語</a:t>
            </a:r>
            <a:r>
              <a:rPr kumimoji="1" lang="en-US" altLang="ja-JP" sz="1600" baseline="30000" dirty="0">
                <a:solidFill>
                  <a:srgbClr val="FF0000"/>
                </a:solidFill>
                <a:latin typeface="メイリオ" panose="020B0604030504040204" pitchFamily="50" charset="-128"/>
                <a:ea typeface="メイリオ" panose="020B0604030504040204" pitchFamily="50" charset="-128"/>
              </a:rPr>
              <a:t>※</a:t>
            </a:r>
          </a:p>
          <a:p>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●必須ソフトウェア：</a:t>
            </a:r>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　</a:t>
            </a:r>
            <a:r>
              <a:rPr kumimoji="1" lang="en-US" altLang="ja-JP" sz="1600" dirty="0" err="1">
                <a:latin typeface="メイリオ" panose="020B0604030504040204" pitchFamily="50" charset="-128"/>
                <a:ea typeface="メイリオ" panose="020B0604030504040204" pitchFamily="50" charset="-128"/>
              </a:rPr>
              <a:t>.Net</a:t>
            </a:r>
            <a:r>
              <a:rPr kumimoji="1" lang="ja-JP" altLang="en-US" sz="1600" dirty="0">
                <a:latin typeface="メイリオ" panose="020B0604030504040204" pitchFamily="50" charset="-128"/>
                <a:ea typeface="メイリオ" panose="020B0604030504040204" pitchFamily="50" charset="-128"/>
              </a:rPr>
              <a:t> </a:t>
            </a:r>
            <a:r>
              <a:rPr kumimoji="1" lang="en-US" altLang="ja-JP" sz="1600" dirty="0">
                <a:latin typeface="メイリオ" panose="020B0604030504040204" pitchFamily="50" charset="-128"/>
                <a:ea typeface="メイリオ" panose="020B0604030504040204" pitchFamily="50" charset="-128"/>
              </a:rPr>
              <a:t>Framework</a:t>
            </a:r>
            <a:r>
              <a:rPr kumimoji="1" lang="ja-JP" altLang="en-US" sz="1600" dirty="0">
                <a:latin typeface="メイリオ" panose="020B0604030504040204" pitchFamily="50" charset="-128"/>
                <a:ea typeface="メイリオ" panose="020B0604030504040204" pitchFamily="50" charset="-128"/>
              </a:rPr>
              <a:t> </a:t>
            </a:r>
            <a:r>
              <a:rPr kumimoji="1" lang="en-US" altLang="ja-JP" sz="1600" dirty="0">
                <a:latin typeface="メイリオ" panose="020B0604030504040204" pitchFamily="50" charset="-128"/>
                <a:ea typeface="メイリオ" panose="020B0604030504040204" pitchFamily="50" charset="-128"/>
              </a:rPr>
              <a:t>3.5</a:t>
            </a:r>
            <a:r>
              <a:rPr kumimoji="1" lang="ja-JP" altLang="en-US" sz="1600" dirty="0">
                <a:latin typeface="メイリオ" panose="020B0604030504040204" pitchFamily="50" charset="-128"/>
                <a:ea typeface="メイリオ" panose="020B0604030504040204" pitchFamily="50" charset="-128"/>
              </a:rPr>
              <a:t>以上</a:t>
            </a:r>
            <a:endParaRPr kumimoji="1" lang="en-US" altLang="ja-JP" sz="1600" dirty="0">
              <a:latin typeface="メイリオ" panose="020B0604030504040204" pitchFamily="50" charset="-128"/>
              <a:ea typeface="メイリオ" panose="020B0604030504040204" pitchFamily="50" charset="-128"/>
            </a:endParaRPr>
          </a:p>
          <a:p>
            <a:endParaRPr kumimoji="1" lang="en-US" altLang="ja-JP" sz="1600" dirty="0">
              <a:latin typeface="メイリオ" panose="020B0604030504040204" pitchFamily="50" charset="-128"/>
              <a:ea typeface="メイリオ" panose="020B0604030504040204" pitchFamily="50" charset="-128"/>
            </a:endParaRPr>
          </a:p>
          <a:p>
            <a:r>
              <a:rPr kumimoji="1" lang="en-US" altLang="ja-JP" sz="1600" dirty="0">
                <a:solidFill>
                  <a:srgbClr val="FF0000"/>
                </a:solidFill>
                <a:latin typeface="メイリオ" panose="020B0604030504040204" pitchFamily="50" charset="-128"/>
                <a:ea typeface="メイリオ" panose="020B0604030504040204" pitchFamily="50" charset="-128"/>
              </a:rPr>
              <a:t>※</a:t>
            </a:r>
            <a:r>
              <a:rPr kumimoji="1" lang="ja-JP" altLang="en-US" sz="1600" dirty="0">
                <a:solidFill>
                  <a:srgbClr val="FF0000"/>
                </a:solidFill>
                <a:latin typeface="メイリオ" panose="020B0604030504040204" pitchFamily="50" charset="-128"/>
                <a:ea typeface="メイリオ" panose="020B0604030504040204" pitchFamily="50" charset="-128"/>
              </a:rPr>
              <a:t>英語版は無線バーコード設定ツール 英語版にて対応しています。</a:t>
            </a:r>
            <a:br>
              <a:rPr kumimoji="1" lang="en-US" altLang="ja-JP" sz="1600" dirty="0">
                <a:solidFill>
                  <a:srgbClr val="FF0000"/>
                </a:solidFill>
                <a:latin typeface="メイリオ" panose="020B0604030504040204" pitchFamily="50" charset="-128"/>
                <a:ea typeface="メイリオ" panose="020B0604030504040204" pitchFamily="50" charset="-128"/>
              </a:rPr>
            </a:br>
            <a:endParaRPr kumimoji="1" lang="ja-JP" altLang="en-US" sz="1600" dirty="0">
              <a:solidFill>
                <a:srgbClr val="FF0000"/>
              </a:solidFill>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5071344" y="3761612"/>
            <a:ext cx="3680848" cy="1815882"/>
          </a:xfrm>
          <a:prstGeom prst="rect">
            <a:avLst/>
          </a:prstGeom>
          <a:solidFill>
            <a:srgbClr val="FFFFCC"/>
          </a:solidFill>
          <a:ln w="25400">
            <a:solidFill>
              <a:schemeClr val="accent2">
                <a:lumMod val="75000"/>
              </a:schemeClr>
            </a:solidFill>
          </a:ln>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＜対応端末＞</a:t>
            </a:r>
            <a:br>
              <a:rPr kumimoji="1" lang="en-US" altLang="ja-JP" sz="1400" dirty="0">
                <a:latin typeface="メイリオ" panose="020B0604030504040204" pitchFamily="50" charset="-128"/>
                <a:ea typeface="メイリオ" panose="020B0604030504040204" pitchFamily="50" charset="-128"/>
              </a:rPr>
            </a:b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Android</a:t>
            </a:r>
            <a:r>
              <a:rPr kumimoji="1" lang="ja-JP" altLang="en-US" sz="1400" dirty="0">
                <a:latin typeface="メイリオ" panose="020B0604030504040204" pitchFamily="50" charset="-128"/>
                <a:ea typeface="メイリオ" panose="020B0604030504040204" pitchFamily="50" charset="-128"/>
              </a:rPr>
              <a:t>モデル</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DT-X450/IT-G600/IT-G650/</a:t>
            </a:r>
            <a:br>
              <a:rPr kumimoji="1" lang="en-US" altLang="ja-JP" sz="1400" dirty="0">
                <a:latin typeface="メイリオ" panose="020B0604030504040204" pitchFamily="50" charset="-128"/>
                <a:ea typeface="メイリオ" panose="020B0604030504040204" pitchFamily="50" charset="-128"/>
              </a:rPr>
            </a:b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DT-X400/ET-L10/IT-G400</a:t>
            </a:r>
          </a:p>
          <a:p>
            <a:r>
              <a:rPr kumimoji="1" lang="ja-JP" altLang="en-US" sz="1400" dirty="0">
                <a:latin typeface="メイリオ" panose="020B0604030504040204" pitchFamily="50" charset="-128"/>
                <a:ea typeface="メイリオ" panose="020B0604030504040204" pitchFamily="50" charset="-128"/>
              </a:rPr>
              <a:t>●</a:t>
            </a:r>
            <a:r>
              <a:rPr kumimoji="1" lang="en-US" altLang="ja-JP" sz="1400" dirty="0" err="1">
                <a:latin typeface="メイリオ" panose="020B0604030504040204" pitchFamily="50" charset="-128"/>
                <a:ea typeface="メイリオ" panose="020B0604030504040204" pitchFamily="50" charset="-128"/>
              </a:rPr>
              <a:t>WindowsCE</a:t>
            </a:r>
            <a:r>
              <a:rPr kumimoji="1" lang="en-US" altLang="ja-JP" sz="1400" dirty="0">
                <a:latin typeface="メイリオ" panose="020B0604030504040204" pitchFamily="50" charset="-128"/>
                <a:ea typeface="メイリオ" panose="020B0604030504040204" pitchFamily="50" charset="-128"/>
              </a:rPr>
              <a:t>/Mobile</a:t>
            </a:r>
            <a:r>
              <a:rPr kumimoji="1" lang="ja-JP" altLang="en-US" sz="1400" dirty="0">
                <a:latin typeface="メイリオ" panose="020B0604030504040204" pitchFamily="50" charset="-128"/>
                <a:ea typeface="メイリオ" panose="020B0604030504040204" pitchFamily="50" charset="-128"/>
              </a:rPr>
              <a:t>モデル</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DT-5300/DT-X7/DT-X8/IT-300/</a:t>
            </a:r>
            <a:br>
              <a:rPr kumimoji="1" lang="en-US" altLang="ja-JP" sz="1400" dirty="0">
                <a:latin typeface="メイリオ" panose="020B0604030504040204" pitchFamily="50" charset="-128"/>
                <a:ea typeface="メイリオ" panose="020B0604030504040204" pitchFamily="50" charset="-128"/>
              </a:rPr>
            </a:b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DT-X100/DT-X200/IT-G500/</a:t>
            </a:r>
            <a:br>
              <a:rPr kumimoji="1" lang="en-US" altLang="ja-JP" sz="1400" dirty="0">
                <a:latin typeface="メイリオ" panose="020B0604030504040204" pitchFamily="50" charset="-128"/>
                <a:ea typeface="メイリオ" panose="020B0604030504040204" pitchFamily="50" charset="-128"/>
              </a:rPr>
            </a:b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IT-9000</a:t>
            </a:r>
            <a:endParaRPr kumimoji="1" lang="ja-JP" altLang="en-US" sz="140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8617058" y="6548034"/>
            <a:ext cx="526942" cy="307777"/>
          </a:xfrm>
          <a:prstGeom prst="rect">
            <a:avLst/>
          </a:prstGeom>
          <a:noFill/>
        </p:spPr>
        <p:txBody>
          <a:bodyPr wrap="square" rtlCol="0">
            <a:spAutoFit/>
          </a:bodyPr>
          <a:lstStyle/>
          <a:p>
            <a:pPr algn="r"/>
            <a:r>
              <a:rPr kumimoji="1" lang="en-US" altLang="ja-JP" sz="1400" dirty="0"/>
              <a:t>6</a:t>
            </a:r>
            <a:endParaRPr kumimoji="1" lang="ja-JP" altLang="en-US" sz="1400" dirty="0"/>
          </a:p>
        </p:txBody>
      </p:sp>
      <p:sp>
        <p:nvSpPr>
          <p:cNvPr id="10" name="フッター プレースホルダー 5">
            <a:extLst>
              <a:ext uri="{FF2B5EF4-FFF2-40B4-BE49-F238E27FC236}">
                <a16:creationId xmlns:a16="http://schemas.microsoft.com/office/drawing/2014/main" id="{7035F2AD-4A0B-45EF-9DF6-4E8766981B01}"/>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spTree>
    <p:extLst>
      <p:ext uri="{BB962C8B-B14F-4D97-AF65-F5344CB8AC3E}">
        <p14:creationId xmlns:p14="http://schemas.microsoft.com/office/powerpoint/2010/main" val="36430826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0" y="0"/>
            <a:ext cx="8199835"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350"/>
          </a:p>
        </p:txBody>
      </p:sp>
      <p:sp>
        <p:nvSpPr>
          <p:cNvPr id="16386" name="テキスト ボックス 2"/>
          <p:cNvSpPr txBox="1">
            <a:spLocks noChangeArrowheads="1"/>
          </p:cNvSpPr>
          <p:nvPr/>
        </p:nvSpPr>
        <p:spPr bwMode="auto">
          <a:xfrm>
            <a:off x="0" y="3048000"/>
            <a:ext cx="9144000" cy="784830"/>
          </a:xfrm>
          <a:prstGeom prst="rect">
            <a:avLst/>
          </a:prstGeom>
          <a:noFill/>
          <a:ln w="9525">
            <a:noFill/>
            <a:miter lim="800000"/>
            <a:headEnd/>
            <a:tailEnd/>
          </a:ln>
        </p:spPr>
        <p:txBody>
          <a:bodyPr>
            <a:spAutoFit/>
          </a:bodyPr>
          <a:lstStyle/>
          <a:p>
            <a:r>
              <a:rPr lang="ja-JP" altLang="en-US" sz="4500" dirty="0">
                <a:solidFill>
                  <a:schemeClr val="bg1"/>
                </a:solidFill>
                <a:latin typeface="メイリオ" pitchFamily="50" charset="-128"/>
                <a:ea typeface="メイリオ" pitchFamily="50" charset="-128"/>
                <a:cs typeface="メイリオ" pitchFamily="50" charset="-128"/>
              </a:rPr>
              <a:t> </a:t>
            </a:r>
            <a:r>
              <a:rPr lang="en-US" altLang="ja-JP" sz="4500" dirty="0">
                <a:solidFill>
                  <a:schemeClr val="bg1"/>
                </a:solidFill>
                <a:latin typeface="メイリオ" pitchFamily="50" charset="-128"/>
                <a:ea typeface="メイリオ" pitchFamily="50" charset="-128"/>
                <a:cs typeface="メイリオ" pitchFamily="50" charset="-128"/>
              </a:rPr>
              <a:t>2.</a:t>
            </a:r>
            <a:r>
              <a:rPr lang="ja-JP" altLang="en-US" sz="4500" dirty="0">
                <a:solidFill>
                  <a:schemeClr val="bg1"/>
                </a:solidFill>
                <a:latin typeface="メイリオ" pitchFamily="50" charset="-128"/>
                <a:ea typeface="メイリオ" pitchFamily="50" charset="-128"/>
                <a:cs typeface="メイリオ" pitchFamily="50" charset="-128"/>
              </a:rPr>
              <a:t>機能詳細</a:t>
            </a:r>
            <a:endParaRPr lang="en-US" altLang="ja-JP" sz="4500" dirty="0">
              <a:solidFill>
                <a:schemeClr val="bg1"/>
              </a:solidFill>
              <a:latin typeface="メイリオ" pitchFamily="50" charset="-128"/>
              <a:ea typeface="メイリオ" pitchFamily="50" charset="-128"/>
              <a:cs typeface="メイリオ" pitchFamily="50" charset="-128"/>
            </a:endParaRPr>
          </a:p>
        </p:txBody>
      </p:sp>
      <p:sp>
        <p:nvSpPr>
          <p:cNvPr id="6" name="フッター プレースホルダー 5"/>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bg1"/>
                </a:solidFill>
                <a:latin typeface="Arial Black" pitchFamily="34" charset="0"/>
                <a:ea typeface="ＭＳ Ｐゴシック" charset="-128"/>
              </a:rPr>
              <a:t>Copyright 2024 © All rights reserved, CASIO COMPUTER Co., LTD.</a:t>
            </a:r>
          </a:p>
        </p:txBody>
      </p:sp>
    </p:spTree>
    <p:extLst>
      <p:ext uri="{BB962C8B-B14F-4D97-AF65-F5344CB8AC3E}">
        <p14:creationId xmlns:p14="http://schemas.microsoft.com/office/powerpoint/2010/main" val="73884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2.</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機能詳細</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8617058" y="6548034"/>
            <a:ext cx="526942" cy="307777"/>
          </a:xfrm>
          <a:prstGeom prst="rect">
            <a:avLst/>
          </a:prstGeom>
          <a:noFill/>
        </p:spPr>
        <p:txBody>
          <a:bodyPr wrap="square" rtlCol="0">
            <a:spAutoFit/>
          </a:bodyPr>
          <a:lstStyle/>
          <a:p>
            <a:pPr algn="r"/>
            <a:r>
              <a:rPr kumimoji="1" lang="en-US" altLang="ja-JP" sz="1400" dirty="0"/>
              <a:t>8</a:t>
            </a:r>
            <a:endParaRPr kumimoji="1" lang="ja-JP" altLang="en-US" sz="1400" dirty="0"/>
          </a:p>
        </p:txBody>
      </p:sp>
      <p:sp>
        <p:nvSpPr>
          <p:cNvPr id="9" name="Rectangle 1"/>
          <p:cNvSpPr>
            <a:spLocks noChangeArrowheads="1"/>
          </p:cNvSpPr>
          <p:nvPr/>
        </p:nvSpPr>
        <p:spPr bwMode="auto">
          <a:xfrm>
            <a:off x="-6624" y="958549"/>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2.1.</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起動引数</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265043" y="1603513"/>
            <a:ext cx="8872333" cy="2308324"/>
          </a:xfrm>
          <a:prstGeom prst="rect">
            <a:avLst/>
          </a:prstGeom>
          <a:noFill/>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本ツールは、起動引数を設定し呼び出すことが可能です。</a:t>
            </a:r>
            <a:endParaRPr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以下に起動引数を示します。</a:t>
            </a:r>
            <a:endParaRPr kumimoji="1" lang="en-US" altLang="ja-JP" sz="1600" dirty="0">
              <a:latin typeface="メイリオ" panose="020B0604030504040204" pitchFamily="50" charset="-128"/>
              <a:ea typeface="メイリオ" panose="020B0604030504040204" pitchFamily="50" charset="-128"/>
            </a:endParaRPr>
          </a:p>
          <a:p>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　</a:t>
            </a:r>
            <a:r>
              <a:rPr lang="en-US" altLang="ja-JP" sz="1600" dirty="0">
                <a:solidFill>
                  <a:srgbClr val="0070C0"/>
                </a:solidFill>
                <a:latin typeface="メイリオ" panose="020B0604030504040204" pitchFamily="50" charset="-128"/>
                <a:ea typeface="メイリオ" panose="020B0604030504040204" pitchFamily="50" charset="-128"/>
              </a:rPr>
              <a:t>WlanBarcodePrinter.exe  [</a:t>
            </a:r>
            <a:r>
              <a:rPr lang="ja-JP" altLang="en-US" sz="1600" dirty="0">
                <a:solidFill>
                  <a:srgbClr val="0070C0"/>
                </a:solidFill>
                <a:latin typeface="メイリオ" panose="020B0604030504040204" pitchFamily="50" charset="-128"/>
                <a:ea typeface="メイリオ" panose="020B0604030504040204" pitchFamily="50" charset="-128"/>
              </a:rPr>
              <a:t>定義ファイル</a:t>
            </a:r>
            <a:r>
              <a:rPr lang="en-US" altLang="ja-JP" sz="1600" dirty="0">
                <a:solidFill>
                  <a:srgbClr val="0070C0"/>
                </a:solidFill>
                <a:latin typeface="メイリオ" panose="020B0604030504040204" pitchFamily="50" charset="-128"/>
                <a:ea typeface="メイリオ" panose="020B0604030504040204" pitchFamily="50" charset="-128"/>
              </a:rPr>
              <a:t>].xml</a:t>
            </a:r>
          </a:p>
          <a:p>
            <a:endParaRPr kumimoji="1" lang="en-US" altLang="ja-JP" sz="1600" dirty="0">
              <a:latin typeface="メイリオ" panose="020B0604030504040204" pitchFamily="50" charset="-128"/>
              <a:ea typeface="メイリオ" panose="020B0604030504040204" pitchFamily="50" charset="-128"/>
            </a:endParaRPr>
          </a:p>
          <a:p>
            <a:r>
              <a:rPr kumimoji="1" lang="en-US" altLang="ja-JP" sz="1600" dirty="0">
                <a:latin typeface="メイリオ" panose="020B0604030504040204" pitchFamily="50" charset="-128"/>
                <a:ea typeface="メイリオ" panose="020B0604030504040204" pitchFamily="50" charset="-128"/>
              </a:rPr>
              <a:t>[</a:t>
            </a:r>
            <a:r>
              <a:rPr kumimoji="1" lang="ja-JP" altLang="en-US" sz="1600" dirty="0">
                <a:latin typeface="メイリオ" panose="020B0604030504040204" pitchFamily="50" charset="-128"/>
                <a:ea typeface="メイリオ" panose="020B0604030504040204" pitchFamily="50" charset="-128"/>
              </a:rPr>
              <a:t>説明</a:t>
            </a:r>
            <a:r>
              <a:rPr kumimoji="1" lang="en-US" altLang="ja-JP" sz="1600" dirty="0">
                <a:latin typeface="メイリオ" panose="020B0604030504040204" pitchFamily="50" charset="-128"/>
                <a:ea typeface="メイリオ" panose="020B0604030504040204" pitchFamily="50" charset="-128"/>
              </a:rPr>
              <a:t>]</a:t>
            </a:r>
          </a:p>
          <a:p>
            <a:r>
              <a:rPr lang="ja-JP" altLang="en-US" sz="1600" dirty="0">
                <a:latin typeface="メイリオ" panose="020B0604030504040204" pitchFamily="50" charset="-128"/>
                <a:ea typeface="メイリオ" panose="020B0604030504040204" pitchFamily="50" charset="-128"/>
              </a:rPr>
              <a:t>定義ファイルを読み込んで起動します。</a:t>
            </a:r>
            <a:br>
              <a:rPr lang="ja-JP" altLang="en-US" sz="1600" dirty="0">
                <a:latin typeface="メイリオ" panose="020B0604030504040204" pitchFamily="50" charset="-128"/>
                <a:ea typeface="メイリオ" panose="020B0604030504040204" pitchFamily="50" charset="-128"/>
              </a:rPr>
            </a:br>
            <a:r>
              <a:rPr lang="ja-JP" altLang="en-US" sz="1600" dirty="0">
                <a:latin typeface="メイリオ" panose="020B0604030504040204" pitchFamily="50" charset="-128"/>
                <a:ea typeface="メイリオ" panose="020B0604030504040204" pitchFamily="50" charset="-128"/>
              </a:rPr>
              <a:t>定義ファイルを指定せずに起動した場合は、定義ファイルなしの状態で起動します。</a:t>
            </a:r>
            <a:br>
              <a:rPr lang="ja-JP" altLang="en-US" sz="1600" dirty="0">
                <a:latin typeface="メイリオ" panose="020B0604030504040204" pitchFamily="50" charset="-128"/>
                <a:ea typeface="メイリオ" panose="020B0604030504040204" pitchFamily="50" charset="-128"/>
              </a:rPr>
            </a:br>
            <a:r>
              <a:rPr lang="ja-JP" altLang="en-US" sz="1600" dirty="0">
                <a:latin typeface="メイリオ" panose="020B0604030504040204" pitchFamily="50" charset="-128"/>
                <a:ea typeface="メイリオ" panose="020B0604030504040204" pitchFamily="50" charset="-128"/>
              </a:rPr>
              <a:t>この場合、編集ファイル保存時にファイル名確認ダイアログを表示します。</a:t>
            </a:r>
            <a:endParaRPr kumimoji="1" lang="ja-JP" altLang="en-US" sz="1600" dirty="0">
              <a:latin typeface="メイリオ" panose="020B0604030504040204" pitchFamily="50" charset="-128"/>
              <a:ea typeface="メイリオ" panose="020B0604030504040204" pitchFamily="50" charset="-128"/>
            </a:endParaRPr>
          </a:p>
        </p:txBody>
      </p:sp>
      <p:sp>
        <p:nvSpPr>
          <p:cNvPr id="11" name="フッター プレースホルダー 5">
            <a:extLst>
              <a:ext uri="{FF2B5EF4-FFF2-40B4-BE49-F238E27FC236}">
                <a16:creationId xmlns:a16="http://schemas.microsoft.com/office/drawing/2014/main" id="{23FC7706-F101-47B8-8632-CFD6FC97281F}"/>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spTree>
    <p:extLst>
      <p:ext uri="{BB962C8B-B14F-4D97-AF65-F5344CB8AC3E}">
        <p14:creationId xmlns:p14="http://schemas.microsoft.com/office/powerpoint/2010/main" val="18975943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EB36BD4A-D1E2-4CFD-80D0-428FF307889B}"/>
              </a:ext>
            </a:extLst>
          </p:cNvPr>
          <p:cNvPicPr>
            <a:picLocks noChangeAspect="1"/>
          </p:cNvPicPr>
          <p:nvPr/>
        </p:nvPicPr>
        <p:blipFill>
          <a:blip r:embed="rId2"/>
          <a:stretch>
            <a:fillRect/>
          </a:stretch>
        </p:blipFill>
        <p:spPr>
          <a:xfrm>
            <a:off x="361626" y="1962546"/>
            <a:ext cx="8690267" cy="4624233"/>
          </a:xfrm>
          <a:prstGeom prst="rect">
            <a:avLst/>
          </a:prstGeom>
        </p:spPr>
      </p:pic>
      <p:sp>
        <p:nvSpPr>
          <p:cNvPr id="6" name="正方形/長方形 5"/>
          <p:cNvSpPr/>
          <p:nvPr/>
        </p:nvSpPr>
        <p:spPr>
          <a:xfrm>
            <a:off x="0" y="0"/>
            <a:ext cx="9144000" cy="8216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 name="Rectangle 1"/>
          <p:cNvSpPr>
            <a:spLocks noChangeArrowheads="1"/>
          </p:cNvSpPr>
          <p:nvPr/>
        </p:nvSpPr>
        <p:spPr bwMode="auto">
          <a:xfrm>
            <a:off x="0" y="15679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2.</a:t>
            </a:r>
            <a:r>
              <a:rPr kumimoji="0" lang="ja-JP" altLang="en-US" sz="24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rPr>
              <a:t>機能詳細</a:t>
            </a:r>
            <a:endParaRPr kumimoji="0" lang="ja-JP" altLang="ja-JP" sz="2800" strike="noStrike" cap="none" normalizeH="0" baseline="0" dirty="0">
              <a:ln>
                <a:noFill/>
              </a:ln>
              <a:solidFill>
                <a:schemeClr val="bg1"/>
              </a:solidFill>
              <a:effectLst/>
              <a:latin typeface="メイリオ" panose="020B0604030504040204" pitchFamily="50" charset="-128"/>
              <a:ea typeface="メイリオ" panose="020B0604030504040204" pitchFamily="50" charset="-128"/>
            </a:endParaRPr>
          </a:p>
        </p:txBody>
      </p:sp>
      <p:sp>
        <p:nvSpPr>
          <p:cNvPr id="4" name="Rectangle 1"/>
          <p:cNvSpPr>
            <a:spLocks noChangeArrowheads="1"/>
          </p:cNvSpPr>
          <p:nvPr/>
        </p:nvSpPr>
        <p:spPr bwMode="auto">
          <a:xfrm>
            <a:off x="-6624" y="958549"/>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3600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a:t>
            </a:r>
            <a:r>
              <a:rPr kumimoji="0" lang="en-US" altLang="ja-JP" sz="2400" strike="noStrike" cap="none" normalizeH="0" baseline="0" dirty="0">
                <a:ln>
                  <a:noFill/>
                </a:ln>
                <a:effectLst/>
                <a:latin typeface="メイリオ" panose="020B0604030504040204" pitchFamily="50" charset="-128"/>
                <a:ea typeface="メイリオ" panose="020B0604030504040204" pitchFamily="50" charset="-128"/>
              </a:rPr>
              <a:t>2.2.</a:t>
            </a:r>
            <a:r>
              <a:rPr kumimoji="0" lang="ja-JP" altLang="en-US" sz="2400" strike="noStrike" cap="none" normalizeH="0" baseline="0" dirty="0">
                <a:ln>
                  <a:noFill/>
                </a:ln>
                <a:effectLst/>
                <a:latin typeface="メイリオ" panose="020B0604030504040204" pitchFamily="50" charset="-128"/>
                <a:ea typeface="メイリオ" panose="020B0604030504040204" pitchFamily="50" charset="-128"/>
              </a:rPr>
              <a:t> メインメニュー</a:t>
            </a:r>
            <a:endParaRPr kumimoji="0" lang="ja-JP" altLang="ja-JP" sz="2800" strike="noStrike" cap="none" normalizeH="0" baseline="0" dirty="0">
              <a:ln>
                <a:noFill/>
              </a:ln>
              <a:effectLst/>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65043" y="1603513"/>
            <a:ext cx="8872333" cy="338554"/>
          </a:xfrm>
          <a:prstGeom prst="rect">
            <a:avLst/>
          </a:prstGeom>
          <a:noFill/>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本ツールのメインメニューの一覧を</a:t>
            </a:r>
            <a:r>
              <a:rPr kumimoji="1" lang="ja-JP" altLang="en-US" sz="1600" dirty="0">
                <a:latin typeface="メイリオ" panose="020B0604030504040204" pitchFamily="50" charset="-128"/>
                <a:ea typeface="メイリオ" panose="020B0604030504040204" pitchFamily="50" charset="-128"/>
              </a:rPr>
              <a:t>以下に示します。</a:t>
            </a:r>
            <a:endParaRPr kumimoji="1" lang="en-US" altLang="ja-JP" sz="16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8617058" y="6548034"/>
            <a:ext cx="526942" cy="307777"/>
          </a:xfrm>
          <a:prstGeom prst="rect">
            <a:avLst/>
          </a:prstGeom>
          <a:noFill/>
        </p:spPr>
        <p:txBody>
          <a:bodyPr wrap="square" rtlCol="0">
            <a:spAutoFit/>
          </a:bodyPr>
          <a:lstStyle/>
          <a:p>
            <a:pPr algn="r"/>
            <a:r>
              <a:rPr kumimoji="1" lang="en-US" altLang="ja-JP" sz="1400" dirty="0"/>
              <a:t>9</a:t>
            </a:r>
            <a:endParaRPr kumimoji="1" lang="ja-JP" altLang="en-US" sz="1400" dirty="0"/>
          </a:p>
        </p:txBody>
      </p:sp>
      <p:sp>
        <p:nvSpPr>
          <p:cNvPr id="10" name="フッター プレースホルダー 5">
            <a:extLst>
              <a:ext uri="{FF2B5EF4-FFF2-40B4-BE49-F238E27FC236}">
                <a16:creationId xmlns:a16="http://schemas.microsoft.com/office/drawing/2014/main" id="{B0EDF19E-119D-46E6-8BD7-E64CA45A592F}"/>
              </a:ext>
            </a:extLst>
          </p:cNvPr>
          <p:cNvSpPr>
            <a:spLocks noGrp="1"/>
          </p:cNvSpPr>
          <p:nvPr>
            <p:ph type="ftr" sz="quarter" idx="11"/>
          </p:nvPr>
        </p:nvSpPr>
        <p:spPr bwMode="auto">
          <a:xfrm>
            <a:off x="0" y="6665642"/>
            <a:ext cx="9144000" cy="195263"/>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tLang="ja-JP" dirty="0">
                <a:solidFill>
                  <a:schemeClr val="accent1">
                    <a:lumMod val="75000"/>
                  </a:schemeClr>
                </a:solidFill>
                <a:latin typeface="Arial Black" pitchFamily="34" charset="0"/>
                <a:ea typeface="ＭＳ Ｐゴシック" charset="-128"/>
              </a:rPr>
              <a:t>Copyright 2024 © All rights reserved, CASIO COMPUTER Co., LTD.</a:t>
            </a:r>
          </a:p>
        </p:txBody>
      </p:sp>
    </p:spTree>
    <p:extLst>
      <p:ext uri="{BB962C8B-B14F-4D97-AF65-F5344CB8AC3E}">
        <p14:creationId xmlns:p14="http://schemas.microsoft.com/office/powerpoint/2010/main" val="34982667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2553</Words>
  <Application>Microsoft Office PowerPoint</Application>
  <PresentationFormat>画面に合わせる (4:3)</PresentationFormat>
  <Paragraphs>261</Paragraphs>
  <Slides>28</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28</vt:i4>
      </vt:variant>
    </vt:vector>
  </HeadingPairs>
  <TitlesOfParts>
    <vt:vector size="35" baseType="lpstr">
      <vt:lpstr>メイリオ</vt:lpstr>
      <vt:lpstr>Arial</vt:lpstr>
      <vt:lpstr>Arial Black</vt:lpstr>
      <vt:lpstr>Calibri</vt:lpstr>
      <vt:lpstr>Calibri Light</vt:lpstr>
      <vt:lpstr>Office テーマ</vt:lpstr>
      <vt:lpstr>Worksheet</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2024-07-31T00:56:56Z</dcterms:created>
  <dcterms:modified xsi:type="dcterms:W3CDTF">2024-07-31T02:16:02Z</dcterms:modified>
</cp:coreProperties>
</file>